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notesMasterIdLst>
    <p:notesMasterId r:id="rId206"/>
  </p:notesMasterIdLst>
  <p:sldIdLst>
    <p:sldId id="361" r:id="rId3"/>
    <p:sldId id="464" r:id="rId4"/>
    <p:sldId id="359" r:id="rId5"/>
    <p:sldId id="259" r:id="rId6"/>
    <p:sldId id="260" r:id="rId7"/>
    <p:sldId id="363" r:id="rId8"/>
    <p:sldId id="261" r:id="rId9"/>
    <p:sldId id="365" r:id="rId10"/>
    <p:sldId id="262" r:id="rId11"/>
    <p:sldId id="366" r:id="rId12"/>
    <p:sldId id="263" r:id="rId13"/>
    <p:sldId id="367" r:id="rId14"/>
    <p:sldId id="264" r:id="rId15"/>
    <p:sldId id="368" r:id="rId16"/>
    <p:sldId id="265" r:id="rId17"/>
    <p:sldId id="369" r:id="rId18"/>
    <p:sldId id="266" r:id="rId19"/>
    <p:sldId id="370" r:id="rId20"/>
    <p:sldId id="267" r:id="rId21"/>
    <p:sldId id="371" r:id="rId22"/>
    <p:sldId id="268" r:id="rId23"/>
    <p:sldId id="372" r:id="rId24"/>
    <p:sldId id="269" r:id="rId25"/>
    <p:sldId id="373" r:id="rId26"/>
    <p:sldId id="270" r:id="rId27"/>
    <p:sldId id="374" r:id="rId28"/>
    <p:sldId id="271" r:id="rId29"/>
    <p:sldId id="375" r:id="rId30"/>
    <p:sldId id="272" r:id="rId31"/>
    <p:sldId id="376" r:id="rId32"/>
    <p:sldId id="273" r:id="rId33"/>
    <p:sldId id="377" r:id="rId34"/>
    <p:sldId id="274" r:id="rId35"/>
    <p:sldId id="378" r:id="rId36"/>
    <p:sldId id="275" r:id="rId37"/>
    <p:sldId id="379" r:id="rId38"/>
    <p:sldId id="276" r:id="rId39"/>
    <p:sldId id="380" r:id="rId40"/>
    <p:sldId id="277" r:id="rId41"/>
    <p:sldId id="381" r:id="rId42"/>
    <p:sldId id="278" r:id="rId43"/>
    <p:sldId id="382" r:id="rId44"/>
    <p:sldId id="279" r:id="rId45"/>
    <p:sldId id="383" r:id="rId46"/>
    <p:sldId id="280" r:id="rId47"/>
    <p:sldId id="384" r:id="rId48"/>
    <p:sldId id="281" r:id="rId49"/>
    <p:sldId id="385" r:id="rId50"/>
    <p:sldId id="282" r:id="rId51"/>
    <p:sldId id="386" r:id="rId52"/>
    <p:sldId id="283" r:id="rId53"/>
    <p:sldId id="387" r:id="rId54"/>
    <p:sldId id="284" r:id="rId55"/>
    <p:sldId id="388" r:id="rId56"/>
    <p:sldId id="285" r:id="rId57"/>
    <p:sldId id="389" r:id="rId58"/>
    <p:sldId id="286" r:id="rId59"/>
    <p:sldId id="390" r:id="rId60"/>
    <p:sldId id="287" r:id="rId61"/>
    <p:sldId id="391" r:id="rId62"/>
    <p:sldId id="288" r:id="rId63"/>
    <p:sldId id="392" r:id="rId64"/>
    <p:sldId id="289" r:id="rId65"/>
    <p:sldId id="393" r:id="rId66"/>
    <p:sldId id="290" r:id="rId67"/>
    <p:sldId id="394" r:id="rId68"/>
    <p:sldId id="291" r:id="rId69"/>
    <p:sldId id="395" r:id="rId70"/>
    <p:sldId id="292" r:id="rId71"/>
    <p:sldId id="396" r:id="rId72"/>
    <p:sldId id="293" r:id="rId73"/>
    <p:sldId id="397" r:id="rId74"/>
    <p:sldId id="294" r:id="rId75"/>
    <p:sldId id="398" r:id="rId76"/>
    <p:sldId id="295" r:id="rId77"/>
    <p:sldId id="399" r:id="rId78"/>
    <p:sldId id="296" r:id="rId79"/>
    <p:sldId id="400" r:id="rId80"/>
    <p:sldId id="297" r:id="rId81"/>
    <p:sldId id="401" r:id="rId82"/>
    <p:sldId id="298" r:id="rId83"/>
    <p:sldId id="402" r:id="rId84"/>
    <p:sldId id="299" r:id="rId85"/>
    <p:sldId id="403" r:id="rId86"/>
    <p:sldId id="300" r:id="rId87"/>
    <p:sldId id="404" r:id="rId88"/>
    <p:sldId id="301" r:id="rId89"/>
    <p:sldId id="405" r:id="rId90"/>
    <p:sldId id="302" r:id="rId91"/>
    <p:sldId id="406" r:id="rId92"/>
    <p:sldId id="303" r:id="rId93"/>
    <p:sldId id="407" r:id="rId94"/>
    <p:sldId id="304" r:id="rId95"/>
    <p:sldId id="408" r:id="rId96"/>
    <p:sldId id="305" r:id="rId97"/>
    <p:sldId id="409" r:id="rId98"/>
    <p:sldId id="306" r:id="rId99"/>
    <p:sldId id="410" r:id="rId100"/>
    <p:sldId id="307" r:id="rId101"/>
    <p:sldId id="411" r:id="rId102"/>
    <p:sldId id="308" r:id="rId103"/>
    <p:sldId id="412" r:id="rId104"/>
    <p:sldId id="309" r:id="rId105"/>
    <p:sldId id="413" r:id="rId106"/>
    <p:sldId id="310" r:id="rId107"/>
    <p:sldId id="414" r:id="rId108"/>
    <p:sldId id="311" r:id="rId109"/>
    <p:sldId id="415" r:id="rId110"/>
    <p:sldId id="312" r:id="rId111"/>
    <p:sldId id="416" r:id="rId112"/>
    <p:sldId id="313" r:id="rId113"/>
    <p:sldId id="417" r:id="rId114"/>
    <p:sldId id="314" r:id="rId115"/>
    <p:sldId id="418" r:id="rId116"/>
    <p:sldId id="315" r:id="rId117"/>
    <p:sldId id="419" r:id="rId118"/>
    <p:sldId id="316" r:id="rId119"/>
    <p:sldId id="420" r:id="rId120"/>
    <p:sldId id="317" r:id="rId121"/>
    <p:sldId id="421" r:id="rId122"/>
    <p:sldId id="318" r:id="rId123"/>
    <p:sldId id="422" r:id="rId124"/>
    <p:sldId id="319" r:id="rId125"/>
    <p:sldId id="423" r:id="rId126"/>
    <p:sldId id="320" r:id="rId127"/>
    <p:sldId id="424" r:id="rId128"/>
    <p:sldId id="321" r:id="rId129"/>
    <p:sldId id="425" r:id="rId130"/>
    <p:sldId id="322" r:id="rId131"/>
    <p:sldId id="426" r:id="rId132"/>
    <p:sldId id="323" r:id="rId133"/>
    <p:sldId id="427" r:id="rId134"/>
    <p:sldId id="324" r:id="rId135"/>
    <p:sldId id="428" r:id="rId136"/>
    <p:sldId id="325" r:id="rId137"/>
    <p:sldId id="429" r:id="rId138"/>
    <p:sldId id="326" r:id="rId139"/>
    <p:sldId id="430" r:id="rId140"/>
    <p:sldId id="327" r:id="rId141"/>
    <p:sldId id="431" r:id="rId142"/>
    <p:sldId id="328" r:id="rId143"/>
    <p:sldId id="432" r:id="rId144"/>
    <p:sldId id="329" r:id="rId145"/>
    <p:sldId id="433" r:id="rId146"/>
    <p:sldId id="330" r:id="rId147"/>
    <p:sldId id="434" r:id="rId148"/>
    <p:sldId id="331" r:id="rId149"/>
    <p:sldId id="435" r:id="rId150"/>
    <p:sldId id="332" r:id="rId151"/>
    <p:sldId id="436" r:id="rId152"/>
    <p:sldId id="333" r:id="rId153"/>
    <p:sldId id="437" r:id="rId154"/>
    <p:sldId id="334" r:id="rId155"/>
    <p:sldId id="438" r:id="rId156"/>
    <p:sldId id="335" r:id="rId157"/>
    <p:sldId id="439" r:id="rId158"/>
    <p:sldId id="336" r:id="rId159"/>
    <p:sldId id="440" r:id="rId160"/>
    <p:sldId id="337" r:id="rId161"/>
    <p:sldId id="441" r:id="rId162"/>
    <p:sldId id="338" r:id="rId163"/>
    <p:sldId id="442" r:id="rId164"/>
    <p:sldId id="339" r:id="rId165"/>
    <p:sldId id="443" r:id="rId166"/>
    <p:sldId id="340" r:id="rId167"/>
    <p:sldId id="444" r:id="rId168"/>
    <p:sldId id="341" r:id="rId169"/>
    <p:sldId id="445" r:id="rId170"/>
    <p:sldId id="342" r:id="rId171"/>
    <p:sldId id="446" r:id="rId172"/>
    <p:sldId id="343" r:id="rId173"/>
    <p:sldId id="447" r:id="rId174"/>
    <p:sldId id="344" r:id="rId175"/>
    <p:sldId id="448" r:id="rId176"/>
    <p:sldId id="345" r:id="rId177"/>
    <p:sldId id="449" r:id="rId178"/>
    <p:sldId id="346" r:id="rId179"/>
    <p:sldId id="450" r:id="rId180"/>
    <p:sldId id="347" r:id="rId181"/>
    <p:sldId id="451" r:id="rId182"/>
    <p:sldId id="348" r:id="rId183"/>
    <p:sldId id="452" r:id="rId184"/>
    <p:sldId id="349" r:id="rId185"/>
    <p:sldId id="453" r:id="rId186"/>
    <p:sldId id="350" r:id="rId187"/>
    <p:sldId id="454" r:id="rId188"/>
    <p:sldId id="351" r:id="rId189"/>
    <p:sldId id="455" r:id="rId190"/>
    <p:sldId id="352" r:id="rId191"/>
    <p:sldId id="456" r:id="rId192"/>
    <p:sldId id="353" r:id="rId193"/>
    <p:sldId id="457" r:id="rId194"/>
    <p:sldId id="354" r:id="rId195"/>
    <p:sldId id="458" r:id="rId196"/>
    <p:sldId id="355" r:id="rId197"/>
    <p:sldId id="459" r:id="rId198"/>
    <p:sldId id="356" r:id="rId199"/>
    <p:sldId id="460" r:id="rId200"/>
    <p:sldId id="357" r:id="rId201"/>
    <p:sldId id="461" r:id="rId202"/>
    <p:sldId id="358" r:id="rId203"/>
    <p:sldId id="364" r:id="rId204"/>
    <p:sldId id="462" r:id="rId20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93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p:cViewPr varScale="1">
        <p:scale>
          <a:sx n="90" d="100"/>
          <a:sy n="90" d="100"/>
        </p:scale>
        <p:origin x="-894"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slide" Target="slides/slide203.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slide" Target="slides/slide158.xml"/><Relationship Id="rId165" Type="http://schemas.openxmlformats.org/officeDocument/2006/relationships/slide" Target="slides/slide163.xml"/><Relationship Id="rId181" Type="http://schemas.openxmlformats.org/officeDocument/2006/relationships/slide" Target="slides/slide179.xml"/><Relationship Id="rId186" Type="http://schemas.openxmlformats.org/officeDocument/2006/relationships/slide" Target="slides/slide184.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71" Type="http://schemas.openxmlformats.org/officeDocument/2006/relationships/slide" Target="slides/slide169.xml"/><Relationship Id="rId176" Type="http://schemas.openxmlformats.org/officeDocument/2006/relationships/slide" Target="slides/slide174.xml"/><Relationship Id="rId192" Type="http://schemas.openxmlformats.org/officeDocument/2006/relationships/slide" Target="slides/slide190.xml"/><Relationship Id="rId197" Type="http://schemas.openxmlformats.org/officeDocument/2006/relationships/slide" Target="slides/slide195.xml"/><Relationship Id="rId206" Type="http://schemas.openxmlformats.org/officeDocument/2006/relationships/notesMaster" Target="notesMasters/notesMaster1.xml"/><Relationship Id="rId201" Type="http://schemas.openxmlformats.org/officeDocument/2006/relationships/slide" Target="slides/slide199.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slide" Target="slides/slide164.xml"/><Relationship Id="rId182" Type="http://schemas.openxmlformats.org/officeDocument/2006/relationships/slide" Target="slides/slide180.xml"/><Relationship Id="rId187" Type="http://schemas.openxmlformats.org/officeDocument/2006/relationships/slide" Target="slides/slide185.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172" Type="http://schemas.openxmlformats.org/officeDocument/2006/relationships/slide" Target="slides/slide170.xml"/><Relationship Id="rId193" Type="http://schemas.openxmlformats.org/officeDocument/2006/relationships/slide" Target="slides/slide191.xml"/><Relationship Id="rId202" Type="http://schemas.openxmlformats.org/officeDocument/2006/relationships/slide" Target="slides/slide200.xml"/><Relationship Id="rId207" Type="http://schemas.openxmlformats.org/officeDocument/2006/relationships/presProps" Target="presProp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183" Type="http://schemas.openxmlformats.org/officeDocument/2006/relationships/slide" Target="slides/slide18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199" Type="http://schemas.openxmlformats.org/officeDocument/2006/relationships/slide" Target="slides/slide197.xml"/><Relationship Id="rId203" Type="http://schemas.openxmlformats.org/officeDocument/2006/relationships/slide" Target="slides/slide201.xml"/><Relationship Id="rId208"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slide" Target="slides/slide187.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slide" Target="slides/slide193.xml"/><Relationship Id="rId209" Type="http://schemas.openxmlformats.org/officeDocument/2006/relationships/theme" Target="theme/theme1.xml"/><Relationship Id="rId190" Type="http://schemas.openxmlformats.org/officeDocument/2006/relationships/slide" Target="slides/slide188.xml"/><Relationship Id="rId204" Type="http://schemas.openxmlformats.org/officeDocument/2006/relationships/slide" Target="slides/slide202.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10" Type="http://schemas.openxmlformats.org/officeDocument/2006/relationships/tableStyles" Target="tableStyles.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4F38DD-46B0-4844-A6C1-FA6B1FAE622F}" type="datetimeFigureOut">
              <a:rPr lang="en-US" smtClean="0"/>
              <a:pPr/>
              <a:t>7/4/2015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70A4C8-BC64-4072-A604-72AFF8F0C3A6}" type="slidenum">
              <a:rPr lang="en-US" smtClean="0"/>
              <a:pPr/>
              <a:t>‹#›</a:t>
            </a:fld>
            <a:endParaRPr lang="en-US"/>
          </a:p>
        </p:txBody>
      </p:sp>
    </p:spTree>
    <p:extLst>
      <p:ext uri="{BB962C8B-B14F-4D97-AF65-F5344CB8AC3E}">
        <p14:creationId xmlns:p14="http://schemas.microsoft.com/office/powerpoint/2010/main" val="4207091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70A4C8-BC64-4072-A604-72AFF8F0C3A6}" type="slidenum">
              <a:rPr lang="en-US" smtClean="0"/>
              <a:pPr/>
              <a:t>4</a:t>
            </a:fld>
            <a:endParaRPr lang="en-US"/>
          </a:p>
        </p:txBody>
      </p:sp>
    </p:spTree>
    <p:extLst>
      <p:ext uri="{BB962C8B-B14F-4D97-AF65-F5344CB8AC3E}">
        <p14:creationId xmlns:p14="http://schemas.microsoft.com/office/powerpoint/2010/main" val="3215362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589F283C-0436-4654-8815-8F09172F9F64}" type="datetimeFigureOut">
              <a:rPr lang="en-US" smtClean="0"/>
              <a:pPr/>
              <a:t>7/4/2015</a:t>
            </a:fld>
            <a:endParaRPr lang="en-US"/>
          </a:p>
        </p:txBody>
      </p:sp>
      <p:sp>
        <p:nvSpPr>
          <p:cNvPr id="16" name="Slide Number Placeholder 15"/>
          <p:cNvSpPr>
            <a:spLocks noGrp="1"/>
          </p:cNvSpPr>
          <p:nvPr>
            <p:ph type="sldNum" sz="quarter" idx="11"/>
          </p:nvPr>
        </p:nvSpPr>
        <p:spPr/>
        <p:txBody>
          <a:bodyPr/>
          <a:lstStyle/>
          <a:p>
            <a:fld id="{535AF8D2-1C17-40A4-8176-3AF39E1FF599}"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transition spd="med">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89F283C-0436-4654-8815-8F09172F9F64}" type="datetimeFigureOut">
              <a:rPr lang="en-US" smtClean="0"/>
              <a:pPr/>
              <a:t>7/4/2015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5AF8D2-1C17-40A4-8176-3AF39E1FF599}" type="slidenum">
              <a:rPr lang="en-US" smtClean="0"/>
              <a:pPr/>
              <a:t>‹#›</a:t>
            </a:fld>
            <a:endParaRPr lang="en-US"/>
          </a:p>
        </p:txBody>
      </p:sp>
    </p:spTree>
  </p:cSld>
  <p:clrMapOvr>
    <a:masterClrMapping/>
  </p:clrMapOvr>
  <p:transition spd="med">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89F283C-0436-4654-8815-8F09172F9F64}" type="datetimeFigureOut">
              <a:rPr lang="en-US" smtClean="0"/>
              <a:pPr/>
              <a:t>7/4/2015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5AF8D2-1C17-40A4-8176-3AF39E1FF599}" type="slidenum">
              <a:rPr lang="en-US" smtClean="0"/>
              <a:pPr/>
              <a:t>‹#›</a:t>
            </a:fld>
            <a:endParaRPr lang="en-US"/>
          </a:p>
        </p:txBody>
      </p:sp>
    </p:spTree>
  </p:cSld>
  <p:clrMapOvr>
    <a:masterClrMapping/>
  </p:clrMapOvr>
  <p:transition spd="med">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589F283C-0436-4654-8815-8F09172F9F64}" type="datetimeFigureOut">
              <a:rPr lang="en-US" smtClean="0"/>
              <a:pPr/>
              <a:t>7/4/2015</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535AF8D2-1C17-40A4-8176-3AF39E1FF599}"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spd="med">
    <p:randomBar dir="vert"/>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89F283C-0436-4654-8815-8F09172F9F64}" type="datetimeFigureOut">
              <a:rPr lang="en-US" smtClean="0"/>
              <a:pPr/>
              <a:t>7/4/2015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35AF8D2-1C17-40A4-8176-3AF39E1FF599}" type="slidenum">
              <a:rPr lang="en-US" smtClean="0"/>
              <a:pPr/>
              <a:t>‹#›</a:t>
            </a:fld>
            <a:endParaRPr lang="en-US"/>
          </a:p>
        </p:txBody>
      </p:sp>
    </p:spTree>
  </p:cSld>
  <p:clrMapOvr>
    <a:masterClrMapping/>
  </p:clrMapOvr>
  <p:transition spd="med">
    <p:randomBar dir="vert"/>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89F283C-0436-4654-8815-8F09172F9F64}" type="datetimeFigureOut">
              <a:rPr lang="en-US" smtClean="0"/>
              <a:pPr/>
              <a:t>7/4/2015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35AF8D2-1C17-40A4-8176-3AF39E1FF599}"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spd="med">
    <p:randomBar dir="vert"/>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89F283C-0436-4654-8815-8F09172F9F64}" type="datetimeFigureOut">
              <a:rPr lang="en-US" smtClean="0"/>
              <a:pPr/>
              <a:t>7/4/2015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35AF8D2-1C17-40A4-8176-3AF39E1FF599}" type="slidenum">
              <a:rPr lang="en-US" smtClean="0"/>
              <a:pPr/>
              <a:t>‹#›</a:t>
            </a:fld>
            <a:endParaRPr lang="en-US"/>
          </a:p>
        </p:txBody>
      </p:sp>
    </p:spTree>
  </p:cSld>
  <p:clrMapOvr>
    <a:masterClrMapping/>
  </p:clrMapOvr>
  <p:transition spd="med">
    <p:randomBar dir="vert"/>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89F283C-0436-4654-8815-8F09172F9F64}" type="datetimeFigureOut">
              <a:rPr lang="en-US" smtClean="0"/>
              <a:pPr/>
              <a:t>7/4/2015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35AF8D2-1C17-40A4-8176-3AF39E1FF599}" type="slidenum">
              <a:rPr lang="en-US" smtClean="0"/>
              <a:pPr/>
              <a:t>‹#›</a:t>
            </a:fld>
            <a:endParaRPr lang="en-US"/>
          </a:p>
        </p:txBody>
      </p:sp>
    </p:spTree>
  </p:cSld>
  <p:clrMapOvr>
    <a:masterClrMapping/>
  </p:clrMapOvr>
  <p:transition spd="med">
    <p:randomBar dir="vert"/>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89F283C-0436-4654-8815-8F09172F9F64}" type="datetimeFigureOut">
              <a:rPr lang="en-US" smtClean="0"/>
              <a:pPr/>
              <a:t>7/4/2015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35AF8D2-1C17-40A4-8176-3AF39E1FF599}" type="slidenum">
              <a:rPr lang="en-US" smtClean="0"/>
              <a:pPr/>
              <a:t>‹#›</a:t>
            </a:fld>
            <a:endParaRPr lang="en-US"/>
          </a:p>
        </p:txBody>
      </p:sp>
    </p:spTree>
  </p:cSld>
  <p:clrMapOvr>
    <a:masterClrMapping/>
  </p:clrMapOvr>
  <p:transition spd="med">
    <p:randomBar dir="vert"/>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589F283C-0436-4654-8815-8F09172F9F64}" type="datetimeFigureOut">
              <a:rPr lang="en-US" smtClean="0"/>
              <a:pPr/>
              <a:t>7/4/2015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35AF8D2-1C17-40A4-8176-3AF39E1FF599}"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spd="med">
    <p:randomBar dir="vert"/>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89F283C-0436-4654-8815-8F09172F9F64}" type="datetimeFigureOut">
              <a:rPr lang="en-US" smtClean="0"/>
              <a:pPr/>
              <a:t>7/4/2015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35AF8D2-1C17-40A4-8176-3AF39E1FF599}" type="slidenum">
              <a:rPr lang="en-US" smtClean="0"/>
              <a:pPr/>
              <a:t>‹#›</a:t>
            </a:fld>
            <a:endParaRPr lang="en-US"/>
          </a:p>
        </p:txBody>
      </p:sp>
    </p:spTree>
  </p:cSld>
  <p:clrMapOvr>
    <a:masterClrMapping/>
  </p:clrMapOvr>
  <p:transition spd="med">
    <p:randomBar dir="vert"/>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589F283C-0436-4654-8815-8F09172F9F64}" type="datetimeFigureOut">
              <a:rPr lang="en-US" smtClean="0"/>
              <a:pPr/>
              <a:t>7/4/2015</a:t>
            </a:fld>
            <a:endParaRPr lang="en-US"/>
          </a:p>
        </p:txBody>
      </p:sp>
      <p:sp>
        <p:nvSpPr>
          <p:cNvPr id="15" name="Slide Number Placeholder 14"/>
          <p:cNvSpPr>
            <a:spLocks noGrp="1"/>
          </p:cNvSpPr>
          <p:nvPr>
            <p:ph type="sldNum" sz="quarter" idx="15"/>
          </p:nvPr>
        </p:nvSpPr>
        <p:spPr/>
        <p:txBody>
          <a:bodyPr/>
          <a:lstStyle>
            <a:lvl1pPr algn="ctr">
              <a:defRPr/>
            </a:lvl1pPr>
          </a:lstStyle>
          <a:p>
            <a:fld id="{535AF8D2-1C17-40A4-8176-3AF39E1FF599}"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transition spd="med">
    <p:randomBar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589F283C-0436-4654-8815-8F09172F9F64}" type="datetimeFigureOut">
              <a:rPr lang="en-US" smtClean="0"/>
              <a:pPr/>
              <a:t>7/4/2015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35AF8D2-1C17-40A4-8176-3AF39E1FF599}"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transition spd="med">
    <p:randomBar dir="vert"/>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89F283C-0436-4654-8815-8F09172F9F64}" type="datetimeFigureOut">
              <a:rPr lang="en-US" smtClean="0"/>
              <a:pPr/>
              <a:t>7/4/2015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35AF8D2-1C17-40A4-8176-3AF39E1FF599}" type="slidenum">
              <a:rPr lang="en-US" smtClean="0"/>
              <a:pPr/>
              <a:t>‹#›</a:t>
            </a:fld>
            <a:endParaRPr lang="en-US"/>
          </a:p>
        </p:txBody>
      </p:sp>
    </p:spTree>
  </p:cSld>
  <p:clrMapOvr>
    <a:masterClrMapping/>
  </p:clrMapOvr>
  <p:transition spd="med">
    <p:randomBar dir="vert"/>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89F283C-0436-4654-8815-8F09172F9F64}" type="datetimeFigureOut">
              <a:rPr lang="en-US" smtClean="0"/>
              <a:pPr/>
              <a:t>7/4/2015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35AF8D2-1C17-40A4-8176-3AF39E1FF599}" type="slidenum">
              <a:rPr lang="en-US" smtClean="0"/>
              <a:pPr/>
              <a:t>‹#›</a:t>
            </a:fld>
            <a:endParaRPr lang="en-US"/>
          </a:p>
        </p:txBody>
      </p:sp>
    </p:spTree>
  </p:cSld>
  <p:clrMapOvr>
    <a:masterClrMapping/>
  </p:clrMapOvr>
  <p:transition spd="med">
    <p:randomBar dir="ver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89F283C-0436-4654-8815-8F09172F9F64}" type="datetimeFigureOut">
              <a:rPr lang="en-US" smtClean="0"/>
              <a:pPr/>
              <a:t>7/4/2015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5AF8D2-1C17-40A4-8176-3AF39E1FF599}"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89F283C-0436-4654-8815-8F09172F9F64}" type="datetimeFigureOut">
              <a:rPr lang="en-US" smtClean="0"/>
              <a:pPr/>
              <a:t>7/4/2015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5AF8D2-1C17-40A4-8176-3AF39E1FF599}"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med">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535AF8D2-1C17-40A4-8176-3AF39E1FF599}"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589F283C-0436-4654-8815-8F09172F9F64}" type="datetimeFigureOut">
              <a:rPr lang="en-US" smtClean="0"/>
              <a:pPr/>
              <a:t>7/4/2015</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89F283C-0436-4654-8815-8F09172F9F64}" type="datetimeFigureOut">
              <a:rPr lang="en-US" smtClean="0"/>
              <a:pPr/>
              <a:t>7/4/2015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5AF8D2-1C17-40A4-8176-3AF39E1FF599}"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transition spd="med">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9F283C-0436-4654-8815-8F09172F9F64}" type="datetimeFigureOut">
              <a:rPr lang="en-US" smtClean="0"/>
              <a:pPr/>
              <a:t>7/4/2015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5AF8D2-1C17-40A4-8176-3AF39E1FF599}" type="slidenum">
              <a:rPr lang="en-US" smtClean="0"/>
              <a:pPr/>
              <a:t>‹#›</a:t>
            </a:fld>
            <a:endParaRPr lang="en-US"/>
          </a:p>
        </p:txBody>
      </p:sp>
    </p:spTree>
  </p:cSld>
  <p:clrMapOvr>
    <a:masterClrMapping/>
  </p:clrMapOvr>
  <p:transition spd="med">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589F283C-0436-4654-8815-8F09172F9F64}" type="datetimeFigureOut">
              <a:rPr lang="en-US" smtClean="0"/>
              <a:pPr/>
              <a:t>7/4/2015</a:t>
            </a:fld>
            <a:endParaRPr lang="en-US"/>
          </a:p>
        </p:txBody>
      </p:sp>
      <p:sp>
        <p:nvSpPr>
          <p:cNvPr id="9" name="Slide Number Placeholder 8"/>
          <p:cNvSpPr>
            <a:spLocks noGrp="1"/>
          </p:cNvSpPr>
          <p:nvPr>
            <p:ph type="sldNum" sz="quarter" idx="15"/>
          </p:nvPr>
        </p:nvSpPr>
        <p:spPr/>
        <p:txBody>
          <a:bodyPr/>
          <a:lstStyle/>
          <a:p>
            <a:fld id="{535AF8D2-1C17-40A4-8176-3AF39E1FF599}"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transition spd="med">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589F283C-0436-4654-8815-8F09172F9F64}" type="datetimeFigureOut">
              <a:rPr lang="en-US" smtClean="0"/>
              <a:pPr/>
              <a:t>7/4/2015</a:t>
            </a:fld>
            <a:endParaRPr lang="en-US"/>
          </a:p>
        </p:txBody>
      </p:sp>
      <p:sp>
        <p:nvSpPr>
          <p:cNvPr id="9" name="Slide Number Placeholder 8"/>
          <p:cNvSpPr>
            <a:spLocks noGrp="1"/>
          </p:cNvSpPr>
          <p:nvPr>
            <p:ph type="sldNum" sz="quarter" idx="11"/>
          </p:nvPr>
        </p:nvSpPr>
        <p:spPr/>
        <p:txBody>
          <a:bodyPr/>
          <a:lstStyle/>
          <a:p>
            <a:fld id="{535AF8D2-1C17-40A4-8176-3AF39E1FF599}"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transition spd="med">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89F283C-0436-4654-8815-8F09172F9F64}" type="datetimeFigureOut">
              <a:rPr lang="en-US" smtClean="0"/>
              <a:pPr/>
              <a:t>7/4/2015</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535AF8D2-1C17-40A4-8176-3AF39E1FF599}"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med">
    <p:randomBar dir="vert"/>
  </p:transition>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89F283C-0436-4654-8815-8F09172F9F64}" type="datetimeFigureOut">
              <a:rPr lang="en-US" smtClean="0"/>
              <a:pPr/>
              <a:t>7/4/2015</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35AF8D2-1C17-40A4-8176-3AF39E1FF599}"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med">
    <p:randomBar dir="vert"/>
  </p:transition>
  <p:timing>
    <p:tnLst>
      <p:par>
        <p:cTn id="1" dur="indefinite" restart="never" nodeType="tmRoot"/>
      </p:par>
    </p:tnLst>
  </p:timing>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أدعونی أستجب لکم.jpg"/>
          <p:cNvPicPr>
            <a:picLocks noChangeAspect="1"/>
          </p:cNvPicPr>
          <p:nvPr/>
        </p:nvPicPr>
        <p:blipFill>
          <a:blip r:embed="rId2"/>
          <a:stretch>
            <a:fillRect/>
          </a:stretch>
        </p:blipFill>
        <p:spPr>
          <a:xfrm>
            <a:off x="0" y="0"/>
            <a:ext cx="9144000" cy="6858000"/>
          </a:xfrm>
          <a:prstGeom prst="rect">
            <a:avLst/>
          </a:prstGeom>
        </p:spPr>
      </p:pic>
      <p:sp>
        <p:nvSpPr>
          <p:cNvPr id="4" name="TextBox 3"/>
          <p:cNvSpPr txBox="1"/>
          <p:nvPr/>
        </p:nvSpPr>
        <p:spPr>
          <a:xfrm>
            <a:off x="2000232" y="1748371"/>
            <a:ext cx="7072362" cy="1323439"/>
          </a:xfrm>
          <a:prstGeom prst="rect">
            <a:avLst/>
          </a:prstGeom>
          <a:noFill/>
        </p:spPr>
        <p:txBody>
          <a:bodyPr wrap="square" rtlCol="0">
            <a:spAutoFit/>
          </a:bodyPr>
          <a:lstStyle/>
          <a:p>
            <a:pPr algn="r"/>
            <a:r>
              <a:rPr lang="fa-IR" sz="8000" dirty="0" smtClean="0">
                <a:ln>
                  <a:solidFill>
                    <a:schemeClr val="tx2">
                      <a:lumMod val="25000"/>
                    </a:schemeClr>
                  </a:solidFill>
                </a:ln>
                <a:solidFill>
                  <a:srgbClr val="FFC000"/>
                </a:solidFill>
                <a:effectLst>
                  <a:glow rad="228600">
                    <a:srgbClr val="92D050">
                      <a:alpha val="40000"/>
                    </a:srgbClr>
                  </a:glow>
                </a:effectLst>
                <a:latin typeface="IranNastaliq" pitchFamily="18" charset="0"/>
                <a:cs typeface="DecoType Naskh" pitchFamily="2" charset="-78"/>
              </a:rPr>
              <a:t>دعاي جوشن كبير</a:t>
            </a:r>
            <a:endParaRPr lang="en-US" sz="8000" dirty="0">
              <a:ln>
                <a:solidFill>
                  <a:schemeClr val="tx2">
                    <a:lumMod val="25000"/>
                  </a:schemeClr>
                </a:solidFill>
              </a:ln>
              <a:solidFill>
                <a:srgbClr val="FFC000"/>
              </a:solidFill>
              <a:effectLst>
                <a:glow rad="228600">
                  <a:srgbClr val="92D050">
                    <a:alpha val="40000"/>
                  </a:srgbClr>
                </a:glow>
              </a:effectLst>
              <a:latin typeface="IranNastaliq" pitchFamily="18" charset="0"/>
              <a:cs typeface="DecoType Naskh"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strVal val="#ppt_w+.3"/>
                                          </p:val>
                                        </p:tav>
                                        <p:tav tm="100000">
                                          <p:val>
                                            <p:strVal val="#ppt_w"/>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animEffect transition="in" filter="fade">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66738" y="500042"/>
            <a:ext cx="8001000" cy="4267200"/>
          </a:xfrm>
          <a:prstGeom prst="rect">
            <a:avLst/>
          </a:prstGeom>
        </p:spPr>
        <p:txBody>
          <a:bodyPr/>
          <a:lstStyle/>
          <a:p>
            <a:pPr marL="274320" marR="0" lvl="0" indent="-274320" algn="ctr" defTabSz="914400" rtl="0" eaLnBrk="1" fontAlgn="auto" latinLnBrk="0" hangingPunct="1">
              <a:lnSpc>
                <a:spcPct val="8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مَنْ يَرَى وَ لا يُرَى يَا مَنْ يَخْلُقُ وَ لا يُخْلَقُ يَا مَنْ يَهْدِي وَ لا يُهْدَى يَا مَنْ يُحْيِي وَ لا يُحْيَى يَا مَنْ يَسْأَلُ وَ لا يُسْأَلُ يَا مَنْ يُطْعِمُ وَ لا يُطْعَمُ يَا مَنْ يُجِيرُ وَ لا يُجَارُ عَلَيْهِ يَا مَنْ يَقْضِي وَ لا يُقْضَى عَلَيْهِ يَا مَنْ يَحْكُمُ وَ لا يُحْكَمُ عَلَيْهِ يَا مَنْ لَمْ يَلِدْ وَ لَمْ يُولَدْ وَ لَمْ يَكُنْ لَهُ كُفُوا أَحَدٌ</a:t>
            </a:r>
            <a:endParaRPr kumimoji="0" lang="en-US"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50</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85720" y="571480"/>
            <a:ext cx="8572560" cy="42672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نِعْمَ الْحَسِيبُ يَا نِعْمَ الطَّبِيبُ يَا نِعْمَ الرَّقِيبُ يَا نِعْمَ الْقَرِيبُ يَا نِعْمَ الْمُجِيبُ يَا نِعْمَ الْحَبِيبُ </a:t>
            </a:r>
            <a:r>
              <a:rPr kumimoji="0" lang="ar-SA" sz="6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نِعْمَ الْكَفِيلُ يَا نِعْمَ الْوَكِيلُ يَا نِعْمَ الْمَوْلَى يَا نِعْمَ النَّصِيرُ</a:t>
            </a:r>
            <a:r>
              <a:rPr kumimoji="0" lang="en-US" sz="6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51</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376246"/>
            <a:ext cx="9144000" cy="4267200"/>
          </a:xfrm>
          <a:prstGeom prst="rect">
            <a:avLst/>
          </a:prstGeom>
        </p:spPr>
        <p:txBody>
          <a:bodyPr/>
          <a:lstStyle/>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سُرُورَ الْعَارِفِينَ يَا مُنَى الْمُحِبِّينَ </a:t>
            </a:r>
            <a:endParaRPr kumimoji="0" lang="en-US"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أَنِيسَ الْمُرِيدِينَ يَا حَبِيبَ التَّوَّابِينَ </a:t>
            </a:r>
            <a:endParaRPr kumimoji="0" lang="en-US"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رَازِقَ الْمُقِلِّينَ يَا رَجَاءَ الْمُذْنِبِينَ</a:t>
            </a:r>
            <a:endParaRPr kumimoji="0" lang="en-US"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قُرَّةَ عَيْنِ الْعَابِدِينَ يَا مُنَفِّسَ عَنِ الْمَكْرُوبِينَ</a:t>
            </a:r>
            <a:endParaRPr kumimoji="0" lang="en-US"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مُفَرِّجَ عَنِ الْمَغْمُومِينَ يَا إِلَهَ الْأَوَّلِينَ وَ الْآخِرِينَ</a:t>
            </a:r>
            <a:r>
              <a:rPr kumimoji="0" lang="en-US"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52</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357166"/>
            <a:ext cx="9144000" cy="42672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اللَّهُمَّ إِنِّي أَسْأَلُكَ بِاسْمِكَ </a:t>
            </a:r>
            <a:endParaRPr kumimoji="0" lang="en-US" sz="6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رَبَّنَا يَا إِلَهَنَا يَا سَيِّدَنَا يَا مَوْلانَا</a:t>
            </a:r>
            <a:endParaRPr kumimoji="0" lang="en-US" sz="6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نَاصِرَنَا يَا حَافِظَنَا يَا دَلِيلَنَا يَا مُعِينَنَا</a:t>
            </a:r>
            <a:endParaRPr kumimoji="0" lang="en-US" sz="6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حَبِيبَنَا يَا طَبِيبَنَا</a:t>
            </a:r>
            <a:r>
              <a:rPr kumimoji="0" lang="en-US" sz="6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53</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14282" y="447684"/>
            <a:ext cx="8715436" cy="4267200"/>
          </a:xfrm>
          <a:prstGeom prst="rect">
            <a:avLst/>
          </a:prstGeom>
        </p:spPr>
        <p:txBody>
          <a:bodyPr/>
          <a:lstStyle/>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رَبَّ النَّبِيِّينَ وَ الْأَبْرَارِ يَا رَبَّ الصِّدِّيقِينَ وَ الْأَخْيَارِ </a:t>
            </a:r>
            <a:r>
              <a:rPr kumimoji="0" lang="ar-SA"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رَبَّ الْجَنَّةِ وَ النَّارِ يَا رَبَّ الصِّغَارِ وَ الْكِبَارِ </a:t>
            </a: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رَبَّ الْحُبُوبِ وَ الثِّمَارِ يَا رَبَّ الْأَنْهَارِ وَ الْأَشْجَارِ يَا رَبَّ الصَّحَارِي وَ الْقِفَارِ يَا رَبَّ الْبَرَارِي وَ الْبِحَارِ </a:t>
            </a:r>
            <a:r>
              <a:rPr kumimoji="0" lang="ar-SA"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رَبَّ اللَّيْلِ وَ النَّهَارِ يَا رَبَّ الْأَعْلانِ وَ الْأَسْرَارِ</a:t>
            </a:r>
            <a:r>
              <a:rPr kumimoji="0" lang="en-US"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54</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57232"/>
            <a:ext cx="9144000" cy="4267200"/>
          </a:xfrm>
          <a:prstGeom prst="rect">
            <a:avLst/>
          </a:prstGeom>
        </p:spPr>
        <p:txBody>
          <a:bodyPr/>
          <a:lstStyle/>
          <a:p>
            <a:pPr marL="274320" marR="0" lvl="0" indent="-274320" algn="ctr" defTabSz="914400" rtl="0" eaLnBrk="1" fontAlgn="auto" latinLnBrk="0" hangingPunct="1">
              <a:lnSpc>
                <a:spcPct val="90000"/>
              </a:lnSpc>
              <a:spcBef>
                <a:spcPts val="600"/>
              </a:spcBef>
              <a:spcAft>
                <a:spcPts val="0"/>
              </a:spcAft>
              <a:buClr>
                <a:schemeClr val="tx1"/>
              </a:buClr>
              <a:buSzPct val="85000"/>
              <a:buFont typeface="Wingdings" pitchFamily="2" charset="2"/>
              <a:buNone/>
              <a:tabLst/>
              <a:defRPr/>
            </a:pPr>
            <a:r>
              <a:rPr kumimoji="0" lang="ar-SA" sz="6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اللَّهُمَّ إِنِّي أَسْأَلُكَ بِاسْمِكَ يَا حَنَّانُ</a:t>
            </a:r>
            <a:endParaRPr kumimoji="0" lang="fa-IR" sz="6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tx1"/>
              </a:buClr>
              <a:buSzPct val="85000"/>
              <a:buFont typeface="Wingdings" pitchFamily="2" charset="2"/>
              <a:buNone/>
              <a:tabLst/>
              <a:defRPr/>
            </a:pPr>
            <a:r>
              <a:rPr kumimoji="0" lang="ar-SA" sz="6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مَنَّانُ يَا دَيَّانُ يَا بُرْهَانُ يَا سُلْطَانُ</a:t>
            </a:r>
            <a:endParaRPr kumimoji="0" lang="fa-IR" sz="6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tx1"/>
              </a:buClr>
              <a:buSzPct val="85000"/>
              <a:buFont typeface="Wingdings" pitchFamily="2" charset="2"/>
              <a:buNone/>
              <a:tabLst/>
              <a:defRPr/>
            </a:pPr>
            <a:r>
              <a:rPr kumimoji="0" lang="ar-SA" sz="6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رِضْوَانُ يَا غُفْرَانُ يَا سُبْحَانُ</a:t>
            </a:r>
            <a:endParaRPr kumimoji="0" lang="fa-IR" sz="6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tx1"/>
              </a:buClr>
              <a:buSzPct val="85000"/>
              <a:buFont typeface="Wingdings" pitchFamily="2" charset="2"/>
              <a:buNone/>
              <a:tabLst/>
              <a:defRPr/>
            </a:pPr>
            <a:r>
              <a:rPr kumimoji="0" lang="ar-SA" sz="6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مُسْتَعَانُ يَا ذَا الْمَنِّ وَ الْبَيَانِ </a:t>
            </a:r>
            <a:endParaRPr kumimoji="0" lang="en-US" sz="6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p:txBody>
      </p:sp>
      <p:sp>
        <p:nvSpPr>
          <p:cNvPr id="4" name="TextBox 3"/>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5</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14282" y="500042"/>
            <a:ext cx="8715436" cy="4267200"/>
          </a:xfrm>
          <a:prstGeom prst="rect">
            <a:avLst/>
          </a:prstGeom>
        </p:spPr>
        <p:txBody>
          <a:bodyPr/>
          <a:lstStyle/>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نَفَذَ فِي كُلِّ شَيْ‏ءٍ أَمْرُهُ يَا مَنْ لَحِقَ بِكُلِّ شَيْ‏ءٍ عِلْمُهُ يَا مَنْ بَلَغَتْ إِلَى كُلِّ شَيْ‏ءٍ قُدْرَتُهُ يَا مَنْ لا تُحْصِي الْعِبَادُ نِعَمَهُ يَا مَنْ لا تَبْلُغُ الْخَلائِقُ شُكْرَهُ يَا مَنْ لا تُدْرِكُ الْأَفْهَامُ جَلالَهُ يَا مَنْ لا تَنَالُ الْأَوْهَامُ كُنْهَهُ يَا مَنِ الْعَظَمَةُ وَ الْكِبْرِيَاءُ رِدَاؤُهُ يَا مَنْ لا تَرُدُّ الْعِبَادُ قَضَاءَهُ يَا مَنْ لا مُلْكَ إِلا مُلْكُهُ يَا مَنْ لا عَطَاءَ إِلا عَطَاؤُهُ</a:t>
            </a:r>
            <a:r>
              <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55</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85720" y="357166"/>
            <a:ext cx="8572560" cy="42672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لَهُ الْمَثَلُ الْأَعْلَى يَا مَنْ لَهُ الصِّفَاتُ الْعُلْيَا </a:t>
            </a:r>
            <a:endPar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لَهُ الْآخِرَةُ وَ الْأُولَى يَا مَنْ لَهُ الْجَنَّةُ الْمَأْوَى </a:t>
            </a:r>
            <a:endPar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لَهُ الْآيَاتُ الْكُبْرَى يَا مَنْ لَهُ الْأَسْمَاءُ الْحُسْنَى يَا مَنْ لَهُ الْحُكْمُ وَ الْقَضَاءُ يَا مَنْ لَهُ الْهَوَاءُ وَ الْفَضَاءُ يَا مَنْ لَهُ الْعَرْشُ وَ الثَّرَى يَا مَنْ لَهُ السَّمَاوَاتُ الْعُلَى</a:t>
            </a:r>
            <a:r>
              <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56</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57158" y="357166"/>
            <a:ext cx="8572560" cy="42672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اللَّهُمَّ إِنِّي أَسْأَلُكَ بِاسْمِكَ </a:t>
            </a:r>
            <a:endParaRPr kumimoji="0" lang="en-US" sz="6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عَفُوُّ يَا غَفُورُ يَا صَبُورُ يَا شَكُورُ يَا رَءُوفُ يَا عَطُوفُ يَا مَسْئُولُ يَا وَدُودُ يَا سُبُّوحُ يَا قُدُّوسُ</a:t>
            </a:r>
            <a:r>
              <a:rPr kumimoji="0" lang="en-US" sz="6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57</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14282" y="500042"/>
            <a:ext cx="8715436" cy="4267200"/>
          </a:xfrm>
          <a:prstGeom prst="rect">
            <a:avLst/>
          </a:prstGeom>
        </p:spPr>
        <p:txBody>
          <a:bodyPr/>
          <a:lstStyle/>
          <a:p>
            <a:pPr marL="274320" marR="0" lvl="0" indent="-274320" algn="ctr" defTabSz="914400" rtl="0" eaLnBrk="1" fontAlgn="auto" latinLnBrk="0" hangingPunct="1">
              <a:lnSpc>
                <a:spcPct val="8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فِي السَّمَاءِ عَظَمَتُهُ يَا مَنْ فِي الْأَرْضِ آيَاتُهُ</a:t>
            </a:r>
            <a:endPar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80000"/>
              </a:lnSpc>
              <a:spcBef>
                <a:spcPts val="600"/>
              </a:spcBef>
              <a:spcAft>
                <a:spcPts val="0"/>
              </a:spcAft>
              <a:buClr>
                <a:schemeClr val="accent2"/>
              </a:buClr>
              <a:buSzPct val="85000"/>
              <a:buFont typeface="Wingdings" pitchFamily="2" charset="2"/>
              <a:buNone/>
              <a:tabLst/>
              <a:defRPr/>
            </a:pPr>
            <a:r>
              <a:rPr kumimoji="0" lang="ar-SA" sz="44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يَا مَنْ فِي كُلِّ شَيْ‏ءٍ دَلائِلُهُ يَا مَنْ فِي الْبِحَارِ عَجَائِبُهُ </a:t>
            </a:r>
            <a:endParaRPr kumimoji="0" lang="en-US" sz="44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80000"/>
              </a:lnSpc>
              <a:spcBef>
                <a:spcPts val="600"/>
              </a:spcBef>
              <a:spcAft>
                <a:spcPts val="0"/>
              </a:spcAft>
              <a:buClr>
                <a:schemeClr val="accent2"/>
              </a:buClr>
              <a:buSzPct val="85000"/>
              <a:buFont typeface="Wingdings" pitchFamily="2" charset="2"/>
              <a:buNone/>
              <a:tabLst/>
              <a:defRPr/>
            </a:pPr>
            <a:r>
              <a:rPr kumimoji="0" lang="ar-SA" sz="44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فِي الْجِبَالِ خَزَائِنُهُ يَا مَنْ يَبْدَأُ الْخَلْقَ ثُمَّ يُعِيدُهُ </a:t>
            </a:r>
            <a:endParaRPr kumimoji="0" lang="en-US" sz="44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8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إِلَيْهِ يَرْجِعُ الْأَمْرُ كُلُّهُ يَا مَنْ أَظْهَرَ فِي كُلِّ شَيْ‏ءٍ لُطْفَهُ</a:t>
            </a:r>
            <a:r>
              <a:rPr kumimoji="0" lang="ar-SA" sz="44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يَا مَنْ أَحْسَنَ كُلَّ شَيْ‏ءٍ خَلَقَهُ يَا مَنْ تَصَرَّفَ فِي الْخَلائِقِ قُدْرَتُهُ</a:t>
            </a:r>
            <a:endParaRPr kumimoji="0" lang="en-US" sz="44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58</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428604"/>
            <a:ext cx="9144000" cy="42672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4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حَبِيبَ مَنْ لا حَبِيبَ لَهُ يَا طَبِيبَ مَنْ لا طَبِيبَ لَهُ </a:t>
            </a:r>
            <a:endParaRPr kumimoji="0" lang="en-US" sz="44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4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مُجِيبَ مَنْ لا مُجِيبَ لَهُ يَا شَفِيقَ مَنْ لا شَفِيقَ لَهُ </a:t>
            </a:r>
            <a:endParaRPr kumimoji="0" lang="en-US" sz="44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4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رَفِيقَ مَنْ لا رَفِيقَ لَهُ يَا مُغِيثَ مَنْ لا مُغِيثَ لَهُ</a:t>
            </a:r>
            <a:endParaRPr kumimoji="0" lang="en-US" sz="44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4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يَا دَلِيلَ مَنْ لا دَلِيلَ لَهُ يَا أَنِيسَ مَنْ لا أَنِيسَ لَهُ </a:t>
            </a:r>
            <a:endParaRPr kumimoji="0" lang="en-US" sz="44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4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رَاحِمَ مَنْ لا رَاحِمَ لَهُ يَا صَاحِبَ مَنْ لا صَاحِبَ لَهُ</a:t>
            </a:r>
            <a:endParaRPr kumimoji="0" lang="en-US" sz="44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59</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376246"/>
            <a:ext cx="8543925" cy="4267200"/>
          </a:xfrm>
          <a:prstGeom prst="rect">
            <a:avLst/>
          </a:prstGeom>
        </p:spPr>
        <p:txBody>
          <a:bodyPr/>
          <a:lstStyle/>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5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كَافِيَ مَنِ اسْتَكْفَاهُ يَا هَادِيَ مَنِ اسْتَهْدَاهُ </a:t>
            </a:r>
            <a:endParaRPr kumimoji="0" lang="en-US" sz="5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5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كَالِيَ مَنِ اسْتَكْلاهُ يَا رَاعِيَ مَنِ اسْتَرْعَاهُ </a:t>
            </a:r>
            <a:endParaRPr kumimoji="0" lang="en-US" sz="5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5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شَافِيَ مَنِ اسْتَشْفَاهُ يَا قَاضِيَ مَنِ اسْتَقْضَاهُ </a:t>
            </a:r>
            <a:endParaRPr kumimoji="0" lang="en-US" sz="5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5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مُغْنِيَ مَنِ اسْتَغْنَاهُ يَا مُوفِيَ مَنِ اسْتَوْفَاهُ </a:t>
            </a:r>
            <a:endParaRPr kumimoji="0" lang="en-US" sz="5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5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مُقَوِّيَ مَنِ اسْتَقْوَاهُ يَا وَلِيَّ مَنِ اسْتَوْلاهُ</a:t>
            </a:r>
            <a:endParaRPr kumimoji="0" lang="en-US" sz="5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60</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03238" y="357166"/>
            <a:ext cx="8183562" cy="4187825"/>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اللَّهُمَّ إِنِّي أَسْأَلُكَ بِاسْمِكَ</a:t>
            </a:r>
            <a:endParaRPr kumimoji="0" lang="en-US" sz="6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يَا خَالِقُ يَا رَازِقُ يَا نَاطِقُ يَا صَادِقُ يَا فَالِقُ يَا فَارِقُ يَا فَاتِقُ يَا رَاتِقُ </a:t>
            </a:r>
            <a:endParaRPr kumimoji="0" lang="en-US" sz="6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سَابِقُ [فَائِقُ‏] يَا سَامِقُ</a:t>
            </a:r>
            <a:r>
              <a:rPr kumimoji="0" lang="en-US" sz="6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61</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85720" y="376246"/>
            <a:ext cx="8572560" cy="4267200"/>
          </a:xfrm>
          <a:prstGeom prst="rect">
            <a:avLst/>
          </a:prstGeom>
        </p:spPr>
        <p:txBody>
          <a:bodyPr/>
          <a:lstStyle/>
          <a:p>
            <a:pPr marL="274320" marR="0" lvl="0" indent="-274320" algn="ctr" defTabSz="914400" rtl="0" eaLnBrk="1" fontAlgn="auto" latinLnBrk="0" hangingPunct="1">
              <a:lnSpc>
                <a:spcPct val="80000"/>
              </a:lnSpc>
              <a:spcBef>
                <a:spcPts val="600"/>
              </a:spcBef>
              <a:spcAft>
                <a:spcPts val="0"/>
              </a:spcAft>
              <a:buClr>
                <a:schemeClr val="accent2"/>
              </a:buClr>
              <a:buSzPct val="85000"/>
              <a:buFont typeface="Wingdings" pitchFamily="2" charset="2"/>
              <a:buNone/>
              <a:tabLst/>
              <a:defRPr/>
            </a:pPr>
            <a:r>
              <a:rPr kumimoji="0" lang="ar-SA"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يُقَلِّبُ اللَّيْلَ وَ النَّهَارَ يَا مَنْ جَعَلَ الظُّلُمَاتِ وَ الْأَنْوَارَ </a:t>
            </a:r>
            <a:endParaRPr kumimoji="0" lang="en-US"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خَلَقَ الظِّلَّ وَ الْحَرُورَ يَا مَنْ سَخَّرَ الشَّمْسَ وَ الْقَمَرَ يَا مَنْ قَدَّرَ الْخَيْرَ وَ الشَّرَّ يَا مَنْ خَلَقَ الْمَوْتَ وَ الْحَيَاةَ يَا مَنْ لَهُ الْخَلْقُ وَ الْأَمْرُ يَا مَنْ لَمْ يَتَّخِذْ صَاحِبَةً وَ لا وَلَدا يَا مَنْ لَيْسَ لَهُ شَرِيكٌ فِي الْمُلْكِ يَا مَنْ لَمْ يَكُنْ لَهُ وَلِيٌّ مِنَ الذُّلِّ</a:t>
            </a:r>
            <a:endParaRPr kumimoji="0" lang="en-US"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62</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14282" y="0"/>
            <a:ext cx="8715436" cy="4267200"/>
          </a:xfrm>
          <a:prstGeom prst="rect">
            <a:avLst/>
          </a:prstGeom>
        </p:spPr>
        <p:txBody>
          <a:bodyPr/>
          <a:lstStyle/>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00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يَعْلَمُ مُرَادَ الْمُرِيدِينَ يَا مَنْ يَعْلَمُ ضَمِيرَ الصَّامِتِينَ </a:t>
            </a:r>
            <a:endParaRPr kumimoji="0" lang="en-US" sz="400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00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يَسْمَعُ أَنِينَ الْوَاهِنِينَ يَا مَنْ يَرَى بُكَاءَ الْخَائِفِينَ</a:t>
            </a:r>
            <a:endParaRPr kumimoji="0" lang="en-US" sz="400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00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يَا مَنْ يَمْلِكُ حَوَائِجَ السَّائِلِينَ يَا مَنْ يَقْبَلُ عُذْرَ التَّائِبِينَ</a:t>
            </a:r>
            <a:endParaRPr kumimoji="0" lang="en-US" sz="400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00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يَا مَنْ لا يُصْلِحُ عَمَلَ الْمُفْسِدِينَ يَا مَنْ لا يُضِيعُ أَجْرَ الْمُحْسِنِينَ يَا مَنْ لا يَبْعُدُ عَنْ قُلُوبِ الْعَارِفِينَ يَا أَجْوَدَ الْأَجْوَدِينَ</a:t>
            </a:r>
            <a:endParaRPr kumimoji="0" lang="en-US" sz="400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63</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00034" y="357198"/>
            <a:ext cx="8229600" cy="45720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دَائِمَ الْبَقَاءِ يَا سَامِعَ الدُّعَاءِ </a:t>
            </a:r>
            <a:endPar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وَاسِعَ الْعَطَاءِ يَا غَافِرَ الْخَطَاءِ </a:t>
            </a:r>
            <a:endPar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بَدِيعَ السَّمَاءِ يَا حَسَنَ الْبَلاءِ</a:t>
            </a:r>
            <a:endPar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يَا جَمِيلَ الثَّنَاءِ يَا قَدِيمَ السَّنَاءِ</a:t>
            </a:r>
            <a:endPar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يَا كَثِيرَ الْوَفَاءِ يَا شَرِيفَ الْجَزَاءِ</a:t>
            </a:r>
            <a:r>
              <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64</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142852"/>
            <a:ext cx="8534400" cy="4267200"/>
          </a:xfrm>
          <a:prstGeom prst="rect">
            <a:avLst/>
          </a:prstGeom>
        </p:spPr>
        <p:txBody>
          <a:bodyPr>
            <a:noAutofit/>
          </a:bodyPr>
          <a:lstStyle/>
          <a:p>
            <a:pPr marL="265176" marR="0" lvl="0" indent="-265176" algn="ctr" defTabSz="914400" rtl="0" eaLnBrk="1" fontAlgn="auto" latinLnBrk="0" hangingPunct="1">
              <a:lnSpc>
                <a:spcPct val="160000"/>
              </a:lnSpc>
              <a:spcBef>
                <a:spcPts val="600"/>
              </a:spcBef>
              <a:spcAft>
                <a:spcPts val="0"/>
              </a:spcAft>
              <a:buClr>
                <a:schemeClr val="tx1"/>
              </a:buClr>
              <a:buSzPct val="85000"/>
              <a:buFont typeface="Wingdings" pitchFamily="2" charset="2"/>
              <a:buNone/>
              <a:tabLst/>
              <a:defRPr/>
            </a:pPr>
            <a:r>
              <a:rPr kumimoji="0" lang="ar-SA" sz="3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مَنْ تَوَاضَعَ كُلُّ شَيْ‏ءٍ لِعَظَمَتِهِ يَا مَنِ اسْتَسْلَمَ كُلُّ شَيْ‏ءٍ لِقُدْرَتِهِ يَا مَنْ ذَلَّ كُلُّ شَيْ‏ءٍ لِعِزَّتِهِ يَا مَنْ خَضَعَ كُلُّ شَيْ‏ءٍ لِهَيْبَتِهِ يَا مَنِ انْقَادَ كُلُّ شَيْ‏ءٍ مِنْ خَشْيَتِهِ يَا مَنْ تَشَقَّقَتِ الْجِبَالُ مِنْ مَخَافَتِهِ يَا مَنْ قَامَتِ السَّمَاوَاتُ بِأَمْرِهِ يَا مَنِ اسْتَقَرَّتِ الْأَرَضُونَ بِإِذْنِهِ يَا مَنْ يُسَبِّحُ الرَّعْدُ بِحَمْدِهِ يَا مَنْ لا يَعْتَدِي عَلَى أَهْلِ مَمْلَكَتِهِ</a:t>
            </a:r>
            <a:endParaRPr kumimoji="0" lang="en-US" sz="3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p:txBody>
      </p:sp>
      <p:sp>
        <p:nvSpPr>
          <p:cNvPr id="4" name="TextBox 3"/>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6</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03238" y="455621"/>
            <a:ext cx="8183562" cy="4187825"/>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6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اللَّهُمَّ إِنِّي أَسْأَلُكَ بِاسْمِكَ</a:t>
            </a:r>
            <a:endParaRPr kumimoji="0" lang="en-US" sz="66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6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يَا سَتَّارُ يَا غَفَّارُ يَا قَهَّارُ يَا جَبَّارُ يَا صَبَّارُ يَا بَارُّ يَا مُخْتَارُ يَا فَتَّاحُ </a:t>
            </a:r>
            <a:endParaRPr kumimoji="0" lang="en-US" sz="66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6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نَفَّاحُ يَا مُرْتَاحُ</a:t>
            </a:r>
            <a:r>
              <a:rPr kumimoji="0" lang="en-US" sz="66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65</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85720" y="71414"/>
            <a:ext cx="8643998" cy="4267200"/>
          </a:xfrm>
          <a:prstGeom prst="rect">
            <a:avLst/>
          </a:prstGeom>
        </p:spPr>
        <p:txBody>
          <a:bodyPr/>
          <a:lstStyle/>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4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خَلَقَنِي وَ سَوَّانِي يَا مَنْ رَزَقَنِي وَ رَبَّانِي يَا مَنْ أَطْعَمَنِي وَ سَقَانِي يَا مَنْ قَرَّبَنِي وَ أَدْنَانِي يَا مَنْ عَصَمَنِي وَ كَفَانِي يَا مَنْ حَفِظَنِي وَ كَلانِي يَا مَنْ أَعَزَّنِي وَ أَغْنَانِي يَا مَنْ وَفَّقَنِي وَ هَدَانِي يَا مَنْ آنَسَنِي وَ آوَانِي يَا مَنْ أَمَاتَنِي وَ أَحْيَانِي</a:t>
            </a:r>
            <a:r>
              <a:rPr kumimoji="0" lang="en-US" sz="44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66</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14282" y="90494"/>
            <a:ext cx="8715436" cy="4267200"/>
          </a:xfrm>
          <a:prstGeom prst="rect">
            <a:avLst/>
          </a:prstGeom>
        </p:spPr>
        <p:txBody>
          <a:bodyPr/>
          <a:lstStyle/>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يُحِقُّ الْحَقَّ بِكَلِمَاتِهِ يَا مَنْ يَقْبَلُ التَّوْبَةَ عَنْ عِبَادِهِ</a:t>
            </a:r>
            <a:endParaRPr kumimoji="0" lang="en-US"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يَا مَنْ يَحُولُ بَيْنَ الْمَرْءِ وَ قَلْبِهِ يَا مَنْ لا تَنْفَعُ الشَّفَاعَةُ إِلا بِإِذْنِهِ يَا مَنْ هُوَ أَعْلَمُ بِمَنْ ضَلَّ عَنْ سَبِيلِهِ يَا مَنْ لا مُعَقِّبَ لِحُكْمِهِ يَا مَنْ لا رَادَّ لِقَضَائِهِ يَا مَنِ انْقَادَ كُلُّ شَيْ‏ءٍ لِأَمْرِهِ يَا مَنِ السَّمَاوَاتُ مَطْوِيَّاتٌ بِيَمِينِهِ يَا مَنْ يُرْسِلُ الرِّيَاحَ بُشْرا بَيْنَ يَدَيْ رَحْمَتِهِ</a:t>
            </a:r>
            <a:r>
              <a:rPr kumimoji="0" lang="en-US"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67</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214282" y="19056"/>
            <a:ext cx="8715436" cy="4267200"/>
          </a:xfrm>
          <a:prstGeom prst="rect">
            <a:avLst/>
          </a:prstGeom>
        </p:spPr>
        <p:txBody>
          <a:bodyPr/>
          <a:lstStyle/>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4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جَعَلَ الْأَرْضَ مِهَادا يَا مَنْ جَعَلَ الْجِبَالَ أَوْتَادا يَا مَنْ جَعَلَ الشَّمْسَ سِرَاجا يَا مَنْ جَعَلَ الْقَمَرَ نُورا يَا مَنْ جَعَلَ اللَّيْلَ لِبَاسا يَا مَنْ جَعَلَ النَّهَارَ مَعَاشا يَا مَنْ جَعَلَ النَّوْمَ سُبَاتا يَا مَنْ جَعَلَ السَّمَاءَ بِنَاءً يَا مَنْ جَعَلَ الْأَشْيَاءَ أَزْوَاجا يَا مَنْ جَعَلَ النَّارَ مِرْصَادا</a:t>
            </a:r>
            <a:r>
              <a:rPr kumimoji="0" lang="en-US" sz="44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a:t>
            </a:r>
          </a:p>
        </p:txBody>
      </p:sp>
      <p:sp>
        <p:nvSpPr>
          <p:cNvPr id="4" name="TextBox 3"/>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68</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03238" y="384183"/>
            <a:ext cx="8183562" cy="4187825"/>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اللَّهُمَّ إِنِّي أَسْأَلُكَ بِاسْمِكَ</a:t>
            </a:r>
            <a:endParaRPr kumimoji="0" lang="en-US" sz="6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يَا سَمِيعُ يَا شَفِيعُ يَا رَفِيعُ يَا مَنِيعُ يَا سَرِيعُ يَا بَدِيعُ يَا كَبِيرُ يَا قَدِيرُ يَا خَبِيرُ [مُنِيرُ] يَا مُجِيرُ </a:t>
            </a:r>
            <a:endParaRPr kumimoji="0" lang="en-US" sz="6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69</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85720" y="142852"/>
            <a:ext cx="8572560" cy="4267200"/>
          </a:xfrm>
          <a:prstGeom prst="rect">
            <a:avLst/>
          </a:prstGeom>
        </p:spPr>
        <p:txBody>
          <a:bodyPr/>
          <a:lstStyle/>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حَيّا قَبْلَ كُلِّ حَيٍّ يَا حَيّا بَعْدَ كُلِّ حَيٍّ يَا حَيُّ الَّذِي لَيْسَ كَمِثْلِهِ حَيٌّ يَا حَيُّ الَّذِي لا يُشَارِكُهُ حَيٌّ يَا حَيُّ الَّذِي لا يَحْتَاجُ إِلَى حَيٍّ يَا حَيُّ الَّذِي يُمِيتُ كُلَّ حَيٍّ يَا حَيُّ الَّذِي يَرْزُقُ كُلَّ حَيٍّ يَا حَيّا لَمْ يَرِثِ الْحَيَاةَ مِنْ حَيٍّ يَا حَيُّ الَّذِي يُحْيِي الْمَوْتَى يَا حَيُّ يَا قَيُّومُ لا تَأْخُذُهُ سِنَةٌ وَ لا نَوْمٌ</a:t>
            </a:r>
            <a:r>
              <a:rPr kumimoji="0" lang="en-US"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a:t>
            </a:r>
            <a:endParaRPr kumimoji="0" lang="en-US"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mn-cs"/>
            </a:endParaRP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70</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1438" y="447684"/>
            <a:ext cx="8929718" cy="4267200"/>
          </a:xfrm>
          <a:prstGeom prst="rect">
            <a:avLst/>
          </a:prstGeom>
        </p:spPr>
        <p:txBody>
          <a:bodyPr/>
          <a:lstStyle/>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لَهُ ذِكْرٌ لا يُنْسَى يَا مَنْ لَهُ نُورٌ لا يُطْفَى </a:t>
            </a:r>
            <a:endPar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لَهُ نِعَمٌ لا تُعَدُّ يَا مَنْ لَهُ مُلْكٌ لا يَزُولُ </a:t>
            </a:r>
            <a:endPar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لَهُ ثَنَاءٌ لا يُحْصَى يَا مَنْ لَهُ جَلالٌ لا يُكَيَّفُ </a:t>
            </a:r>
            <a:endPar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لَهُ كَمَالٌ لا يُدْرَكُ يَا مَنْ لَهُ قَضَاءٌ لا يُرَدُّ </a:t>
            </a:r>
            <a:endPar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لَهُ صِفَاتٌ لا تُبَدَّلُ يَا مَنْ لَهُ نُعُوتٌ لا تُغَيَّرُ</a:t>
            </a:r>
            <a:r>
              <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71</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85720" y="19056"/>
            <a:ext cx="8643998" cy="4267200"/>
          </a:xfrm>
          <a:prstGeom prst="rect">
            <a:avLst/>
          </a:prstGeom>
        </p:spPr>
        <p:txBody>
          <a:bodyPr/>
          <a:lstStyle/>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رَبَّ الْعَالَمِينَ يَا مَالِكَ يَوْمِ الدِّينِ يَا غَايَةَ الطَّالِبِينَ يَا ظَهْرَ اللاجِينَ يَا مُدْرِكَ الْهَارِبِينَ يَا مَنْ يُحِبُّ الصَّابِرِينَ يَا مَنْ يُحِبُّ التَّوَّابِينَ يَا مَنْ يُحِبُّ الْمُتَطَهِّرِينَ يَا مَنْ يُحِبُّ الْمُحْسِنِينَ يَا مَنْ هُوَ أَعْلَمُ بِالْمُهْتَدِينَ</a:t>
            </a:r>
            <a:r>
              <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72</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85720" y="304808"/>
            <a:ext cx="8643998" cy="42672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6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اللَّهُمَّ إِنِّي أَسْأَلُكَ بِاسْمِكَ</a:t>
            </a:r>
            <a:r>
              <a:rPr kumimoji="0" lang="ar-SA" sz="66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Nazanin" pitchFamily="2" charset="-78"/>
              </a:rPr>
              <a:t> </a:t>
            </a:r>
            <a:endParaRPr kumimoji="0" lang="en-US" sz="66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6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شَفِيقُ يَا رَفِيقُ يَا حَفِيظُ يَا مُحِيطُ يَا مُقِيتُ يَا مُغِيثُ يَا مُعِزُّ يَا مُذِلُّ يَا مُبْدِئُ يَا مُعِيدُ</a:t>
            </a:r>
            <a:r>
              <a:rPr kumimoji="0" lang="en-US" sz="66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73</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85720" y="90494"/>
            <a:ext cx="8643998" cy="4267200"/>
          </a:xfrm>
          <a:prstGeom prst="rect">
            <a:avLst/>
          </a:prstGeom>
        </p:spPr>
        <p:txBody>
          <a:bodyPr/>
          <a:lstStyle/>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4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هُوَ أَحَدٌ بِلا ضِدٍّ يَا مَنْ هُوَ فَرْدٌ بِلا نِدٍّ يَا مَنْ هُوَ صَمَدٌ بِلا عَيْبٍ يَا مَنْ هُوَ وِتْرٌ بِلا كَيْفٍ يَا مَنْ هُوَ قَاضٍ بِلا حَيْفٍ يَا مَنْ هُوَ رَبٌّ بِلا وَزِيرٍ يَا مَنْ هُوَ عَزِيزٌ بِلا ذُلٍّ يَا مَنْ هُوَ غَنِيٌّ بِلا فَقْرٍ يَا مَنْ هُوَ مَلِكٌ بِلا عَزْلٍ يَا مَنْ هُوَ مَوْصُوفٌ بِلا شَبِيهٍ</a:t>
            </a:r>
            <a:r>
              <a:rPr kumimoji="0" lang="en-US" sz="44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74</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571480"/>
            <a:ext cx="8229600" cy="4572000"/>
          </a:xfrm>
          <a:prstGeom prst="rect">
            <a:avLst/>
          </a:prstGeom>
        </p:spPr>
        <p:txBody>
          <a:bodyPr/>
          <a:lstStyle/>
          <a:p>
            <a:pPr marL="274320" marR="0" lvl="0" indent="-274320" algn="ctr" defTabSz="914400" rtl="0" eaLnBrk="1" fontAlgn="auto" latinLnBrk="0" hangingPunct="1">
              <a:lnSpc>
                <a:spcPct val="90000"/>
              </a:lnSpc>
              <a:spcBef>
                <a:spcPts val="600"/>
              </a:spcBef>
              <a:spcAft>
                <a:spcPts val="0"/>
              </a:spcAft>
              <a:buClr>
                <a:schemeClr val="tx1"/>
              </a:buClr>
              <a:buSzPct val="85000"/>
              <a:buFont typeface="Wingdings" pitchFamily="2" charset="2"/>
              <a:buNone/>
              <a:tabLst/>
              <a:defRPr/>
            </a:pPr>
            <a:r>
              <a:rPr kumimoji="0" lang="ar-SA"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غَافِرَ الْخَطَايَا يَا كَاشِفَ الْبَلايَا</a:t>
            </a:r>
            <a:endParaRPr kumimoji="0" lang="en-US"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tx1"/>
              </a:buClr>
              <a:buSzPct val="85000"/>
              <a:buFont typeface="Wingdings" pitchFamily="2" charset="2"/>
              <a:buNone/>
              <a:tabLst/>
              <a:defRPr/>
            </a:pPr>
            <a:r>
              <a:rPr kumimoji="0" lang="ar-SA"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مُنْتَهَى الرَّجَايَا يَا مُجْزِلَ الْعَطَايَا </a:t>
            </a:r>
            <a:endParaRPr kumimoji="0" lang="en-US"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tx1"/>
              </a:buClr>
              <a:buSzPct val="85000"/>
              <a:buFont typeface="Wingdings" pitchFamily="2" charset="2"/>
              <a:buNone/>
              <a:tabLst/>
              <a:defRPr/>
            </a:pPr>
            <a:r>
              <a:rPr kumimoji="0" lang="ar-SA"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وَاهِبَ الْهَدَايَا يَا رَازِقَ الْبَرَايَا </a:t>
            </a:r>
            <a:endParaRPr kumimoji="0" lang="en-US"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tx1"/>
              </a:buClr>
              <a:buSzPct val="85000"/>
              <a:buFont typeface="Wingdings" pitchFamily="2" charset="2"/>
              <a:buNone/>
              <a:tabLst/>
              <a:defRPr/>
            </a:pPr>
            <a:r>
              <a:rPr kumimoji="0" lang="ar-SA"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قَاضِيَ الْمَنَايَا يَا سَامِعَ الشَّكَايَا </a:t>
            </a:r>
            <a:endParaRPr kumimoji="0" lang="en-US"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tx1"/>
              </a:buClr>
              <a:buSzPct val="85000"/>
              <a:buFont typeface="Wingdings" pitchFamily="2" charset="2"/>
              <a:buNone/>
              <a:tabLst/>
              <a:defRPr/>
            </a:pPr>
            <a:r>
              <a:rPr kumimoji="0" lang="ar-SA"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بَاعِثَ الْبَرَايَا يَا مُطْلِقَ الْأُسَارَى</a:t>
            </a:r>
            <a:r>
              <a:rPr kumimoji="0" lang="en-US"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7</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71414"/>
            <a:ext cx="9144000" cy="4267200"/>
          </a:xfrm>
          <a:prstGeom prst="rect">
            <a:avLst/>
          </a:prstGeom>
        </p:spPr>
        <p:txBody>
          <a:bodyPr/>
          <a:lstStyle/>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ذِكْرُهُ شَرَفٌ لِلذَّاكِرِينَ يَا مَنْ شُكْرُهُ فَوْزٌ لِلشَّاكِرِينَ</a:t>
            </a:r>
            <a:endParaRPr kumimoji="0" lang="en-US"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يَا مَنْ حَمْدُهُ عِزٌّ لِلْحَامِدِينَ يَا مَنْ طَاعَتُهُ نَجَاةٌ لِلْمُطِيعِينَ</a:t>
            </a:r>
            <a:endParaRPr kumimoji="0" lang="en-US"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يَا مَنْ بَابُهُ مَفْتُوحٌ لِلطَّالِبِينَ يَا مَنْ سَبِيلُهُ وَاضِحٌ لِلْمُنِيبِينَ</a:t>
            </a:r>
            <a:endParaRPr kumimoji="0" lang="en-US"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يَا مَنْ آيَاتُهُ بُرْهَانٌ لِلنَّاظِرِينَ يَا مَنْ كِتَابُهُ تَذْكِرَةٌ لِلْمُتَّقِينَ </a:t>
            </a:r>
            <a:endParaRPr kumimoji="0" lang="en-US"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رِزْقُهُ عُمُومٌ لِلطَّائِعِينَ وَ الْعَاصِينَ يَا مَنْ رَحْمَتُهُ قَرِيبٌ مِنَ الْمُحْسِنِينَ</a:t>
            </a:r>
            <a:r>
              <a:rPr kumimoji="0" lang="en-US"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75</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428604"/>
            <a:ext cx="9144000" cy="42672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تَبَارَكَ اسْمُهُ يَا مَنْ تَعَالَى جَدُّهُ </a:t>
            </a:r>
            <a:endPar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لا إِلَهَ غَيْرُهُ يَا مَنْ جَلَّ ثَنَاؤُهُ </a:t>
            </a:r>
            <a:endPar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تَقَدَّسَتْ أَسْمَاؤُهُ يَا مَنْ يَدُومُ بَقَاؤُهُ </a:t>
            </a:r>
            <a:endPar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الْعَظَمَةُ بَهَاؤُهُ يَا مَنِ الْكِبْرِيَاءُ رِدَاؤُهُ </a:t>
            </a:r>
            <a:endPar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لا تُحْصَى آلاؤُهُ يَا مَنْ لا تُعَدُّ نَعْمَاؤُهُ</a:t>
            </a:r>
            <a:r>
              <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76</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428604"/>
            <a:ext cx="9144000" cy="42672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اللَّهُمَّ إِنِّي أَسْأَلُكَ بِاسْمِكَ</a:t>
            </a:r>
            <a:endParaRPr kumimoji="0" lang="en-US" sz="6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يَا مُعِينُ يَا أَمِينُ يَا مُبِينُ يَا مَتِينُ يَا مَكِينُ يَا رَشِيدُ يَا حَمِيدُ يَا مَجِيدُ </a:t>
            </a:r>
            <a:endParaRPr kumimoji="0" lang="en-US" sz="6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شَدِيدُ يَا شَهِيدُ</a:t>
            </a:r>
            <a:r>
              <a:rPr kumimoji="0" lang="en-US" sz="6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77</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85720" y="285728"/>
            <a:ext cx="8572560" cy="4267200"/>
          </a:xfrm>
          <a:prstGeom prst="rect">
            <a:avLst/>
          </a:prstGeom>
        </p:spPr>
        <p:txBody>
          <a:bodyPr/>
          <a:lstStyle/>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ذَا الْعَرْشِ الْمَجِيدِ يَا ذَا الْقَوْلِ السَّدِيدِ</a:t>
            </a:r>
            <a:endParaRPr kumimoji="0" lang="en-US"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يَا ذَا الْفِعْلِ الرَّشِيدِ يَا ذَا الْبَطْشِ الشَّدِيدِ</a:t>
            </a:r>
            <a:endParaRPr kumimoji="0" lang="en-US"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يَا ذَا الْوَعْدِ وَ الْوَعِيدِ يَا مَنْ هُوَ الْوَلِيُّ الْحَمِيدُ </a:t>
            </a:r>
            <a:endParaRPr kumimoji="0" lang="en-US"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هُوَ فَعَّالٌ لِمَا يُرِيدُ يَا مَنْ هُوَ قَرِيبٌ غَيْرُ بَعِيدٍ يَا مَنْ هُوَ عَلَى كُلِّ شَيْ‏ءٍ شَهِيدٌ يَا مَنْ هُوَ لَيْسَ بِظَلامٍ لِلْعَبِيدِ</a:t>
            </a:r>
            <a:r>
              <a:rPr kumimoji="0" lang="en-US"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78</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14282" y="161932"/>
            <a:ext cx="8715436" cy="4267200"/>
          </a:xfrm>
          <a:prstGeom prst="rect">
            <a:avLst/>
          </a:prstGeom>
        </p:spPr>
        <p:txBody>
          <a:bodyPr/>
          <a:lstStyle/>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لا شَرِيكَ لَهُ وَ لا وَزِيرَ</a:t>
            </a:r>
            <a:r>
              <a:rPr kumimoji="0" lang="en-US"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a:t>
            </a:r>
            <a:r>
              <a:rPr kumimoji="0" lang="ar-SA"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لا شَبِيهَ لَهُ وَ لا نَظِيرَ يَا خَالِقَ الشَّمْسِ وَ الْقَمَرِ الْمُنِيرِ يَا مُغْنِيَ الْبَائِسِ الْفَقِيرِ يَا رَازِقَ الطِّفْلِ الصَّغِيرِ يَا رَاحِمَ الشَّيْخِ الْكَبِيرِ يَا جَابِرَ الْعَظْمِ الْكَسِيرِ يَا عِصْمَةَ الْخَائِفِ الْمُسْتَجِيرِ يَا مَنْ هُوَ بِعِبَادِهِ خَبِيرٌ بَصِيرٌ يَا مَنْ هُوَ عَلَى كُلِّ شَيْ‏ءٍ قَدِيرٌ</a:t>
            </a:r>
            <a:endParaRPr kumimoji="0" lang="en-US"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79</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14282" y="357166"/>
            <a:ext cx="8643998" cy="4267200"/>
          </a:xfrm>
          <a:prstGeom prst="rect">
            <a:avLst/>
          </a:prstGeom>
        </p:spPr>
        <p:txBody>
          <a:bodyPr/>
          <a:lstStyle/>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ذَا الْجُودِ وَ النِّعَمِ يَا ذَا الْفَضْلِ وَ الْكَرَمِ </a:t>
            </a:r>
            <a:endPar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خَالِقَ اللَّوْحِ وَ الْقَلَمِ يَا بَارِئَ الذَّرِّ وَ النَّسَمِ </a:t>
            </a:r>
            <a:endPar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ذَا الْبَأْسِ وَ النِّقَمِ يَا مُلْهِمَ الْعَرَبِ وَ الْعَجَمِ </a:t>
            </a:r>
            <a:endPar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كَاشِفَ الضُّرِّ وَ الْأَلَمِ يَا عَالِمَ السِّرِّ وَ الْهِمَمِ </a:t>
            </a:r>
            <a:endPar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رَبَّ الْبَيْتِ وَ الْحَرَمِ يَا مَنْ خَلَقَ الْأَشْيَاءَ مِنَ الْعَدَمِ</a:t>
            </a:r>
            <a:r>
              <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80</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376246"/>
            <a:ext cx="9144000" cy="42672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اللَّهُمَّ إِنِّي أَسْأَلُكَ بِاسْمِكَ </a:t>
            </a:r>
            <a:endParaRPr kumimoji="0" lang="en-US" sz="6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فَاعِلُ يَا جَاعِلُ يَا قَابِلُ يَا كَامِلُ يَا فَاصِلُ يَا وَاصِلُ يَا عَادِلُ يَا غَالِبُ</a:t>
            </a:r>
            <a:endParaRPr kumimoji="0" lang="en-US" sz="6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يَا طَالِبُ يَا وَاهِبُ</a:t>
            </a:r>
            <a:r>
              <a:rPr kumimoji="0" lang="en-US" sz="6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81</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357166"/>
            <a:ext cx="9144000" cy="42672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أَنْعَمَ بِطَوْلِهِ يَا مَنْ أَكْرَمَ بِجُودِهِ</a:t>
            </a:r>
            <a:endPar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يَا مَنْ جَادَ بِلُطْفِهِ يَا مَنْ تَعَزَّزَ بِقُدْرَتِهِ </a:t>
            </a:r>
            <a:endPar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قَدَّرَ بِحِكْمَتِهِ يَا مَنْ حَكَمَ بِتَدْبِيرِهِ </a:t>
            </a:r>
            <a:endPar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دَبَّرَ بِعِلْمِهِ يَا مَنْ تَجَاوَزَ بِحِلْمِهِ </a:t>
            </a:r>
            <a:endPar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دَنَا فِي عُلُوِّهِ يَا مَنْ عَلا فِي دُنُوِّهِ</a:t>
            </a:r>
            <a:endPar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82</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85720" y="71414"/>
            <a:ext cx="8572560" cy="4267200"/>
          </a:xfrm>
          <a:prstGeom prst="rect">
            <a:avLst/>
          </a:prstGeom>
        </p:spPr>
        <p:txBody>
          <a:bodyPr/>
          <a:lstStyle/>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مَنْ يَخْلُقُ مَا يَشَاءُ يَا مَنْ يَفْعَلُ مَا يَشَاءُ يَا مَنْ يَهْدِي مَنْ يَشَاءُ يَا مَنْ يُضِلُّ مَنْ يَشَاءُ يَا مَنْ يُعَذِّبُ مَنْ يَشَاءُ يَا مَنْ يَغْفِرُ لِمَنْ يَشَاءُ يَا مَنْ يُعِزُّ مَنْ يَشَاءُ يَا مَنْ يُذِلُّ مَنْ يَشَاءُ يَا مَنْ يُصَوِّرُ فِي الْأَرْحَامِ مَا يَشَاءُ يَا مَنْ يَخْتَصُّ بِرَحْمَتِهِ مَنْ يَشَاءُ</a:t>
            </a:r>
            <a:r>
              <a:rPr kumimoji="0" lang="en-US" sz="4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83</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85720" y="71414"/>
            <a:ext cx="8643998" cy="4267200"/>
          </a:xfrm>
          <a:prstGeom prst="rect">
            <a:avLst/>
          </a:prstGeom>
        </p:spPr>
        <p:txBody>
          <a:bodyPr/>
          <a:lstStyle/>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لَمْ يَتَّخِذْ صَاحِبَةً وَ لا وَلَدا يَا مَنْ جَعَلَ لِكُلِّ شَيْ‏ءٍ قَدْرا يَا مَنْ لا يُشْرِكُ فِي حُكْمِهِ أَحَدا يَا مَنْ جَعَلَ الْمَلائِكَةَ رُسُلا يَا مَنْ جَعَلَ فِي السَّمَاءِ بُرُوجا يَا مَنْ جَعَلَ الْأَرْضَ قَرَارا يَا مَنْ خَلَقَ مِنَ الْمَاءِ بَشَرا يَا مَنْ جَعَلَ لِكُلِّ شَيْ‏ءٍ أَمَدا يَا مَنْ أَحَاطَ بِكُلِّ شَيْ‏ءٍ عِلْما يَا مَنْ أَحْصَى كُلَّ شَيْ‏ءٍ عَدَدا</a:t>
            </a:r>
            <a:r>
              <a:rPr kumimoji="0" lang="en-US"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84</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71472" y="519122"/>
            <a:ext cx="8001000" cy="42672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ذَا الْحَمْدِ وَ الثَّنَاءِ يَا ذَا الْفَخْرِ وَ الْبَهَاءِ </a:t>
            </a:r>
            <a:endParaRPr kumimoji="0" lang="en-US"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ذَا الْمَجْدِ وَ السَّنَاءِ يَا ذَا الْعَهْدِ وَ الْوَفَاءِ </a:t>
            </a:r>
            <a:endParaRPr kumimoji="0" lang="en-US"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ذَا الْعَفْوِ وَ الرِّضَاءِ يَا ذَا الْمَنِّ وَ الْعَطَاءِ </a:t>
            </a:r>
            <a:endParaRPr kumimoji="0" lang="en-US"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ذَا الْفَصْلِ وَ الْقَضَاءِ يَا ذَا الْعِزِّ وَ الْبَقَاءِ </a:t>
            </a:r>
            <a:endParaRPr kumimoji="0" lang="en-US"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ذَا الْجُودِ وَ السَّخَاءِ يَا ذَا الْآلاءِ وَ النَّعْمَاءِ</a:t>
            </a:r>
            <a:endParaRPr kumimoji="0" lang="en-US"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8</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428604"/>
            <a:ext cx="9144000" cy="42672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6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اللَّهُمَّ إِنِّي أَسْأَلُكَ بِاسْمِكَ</a:t>
            </a:r>
            <a:r>
              <a:rPr kumimoji="0" lang="ar-SA" sz="66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Nazanin" pitchFamily="2" charset="-78"/>
              </a:rPr>
              <a:t> </a:t>
            </a:r>
            <a:endParaRPr kumimoji="0" lang="en-US" sz="66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6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أَوَّلُ يَا آخِرُ يَا ظَاهِرُ يَا بَاطِنُ </a:t>
            </a:r>
            <a:endParaRPr kumimoji="0" lang="en-US" sz="66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6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بَرُّ يَا حَقُّ يَا فَرْدُ يَا وِتْرُ </a:t>
            </a:r>
            <a:endParaRPr kumimoji="0" lang="en-US" sz="66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6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صَمَدُ يَا سَرْمَدُ</a:t>
            </a:r>
            <a:r>
              <a:rPr kumimoji="0" lang="en-US" sz="66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85</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85720" y="100018"/>
            <a:ext cx="8572560" cy="4114800"/>
          </a:xfrm>
          <a:prstGeom prst="rect">
            <a:avLst/>
          </a:prstGeom>
        </p:spPr>
        <p:txBody>
          <a:bodyPr/>
          <a:lstStyle/>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خَيْرَ مَعْرُوفٍ عُرِفَ يَا أَفْضَلَ مَعْبُودٍ عُبِدَ </a:t>
            </a:r>
            <a:endParaRPr kumimoji="0" lang="en-US" sz="4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أَجَلَّ مَشْكُورٍ شُكِرَ يَا أَعَزَّ مَذْكُورٍ ذُكِرَ يَا أَعْلَى مَحْمُودٍ حُمِدَ يَا أَقْدَمَ مَوْجُودٍ طُلِبَ يَا أَرْفَعَ مَوْصُوفٍ وُصِفَ يَا أَكْبَرَ مَقْصُودٍ قُصِدَ يَا أَكْرَمَ مَسْئُولٍ سُئِلَ يَا أَشْرَفَ مَحْبُوبٍ عُلِمَ</a:t>
            </a:r>
            <a:r>
              <a:rPr kumimoji="0" lang="en-US" sz="4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86</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03238" y="384183"/>
            <a:ext cx="8183562" cy="4187825"/>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حَبِيبَ الْبَاكِينَ يَا سَيِّدَ الْمُتَوَكِّلِينَ</a:t>
            </a:r>
            <a:endPar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يَا هَادِيَ الْمُضِلِّينَ يَا وَلِيَّ الْمُؤْمِنِينَ</a:t>
            </a:r>
            <a:endPar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يَا أَنِيسَ الذَّاكِرِينَ يَا مَفْزَعَ الْمَلْهُوفِينَ </a:t>
            </a:r>
            <a:endPar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مُنْجِيَ الصَّادِقِينَ يَا أَقْدَرَ الْقَادِرِينَ </a:t>
            </a:r>
            <a:endPar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أَعْلَمَ الْعَالِمِينَ يَا إِلَهَ الْخَلْقِ أَجْمَعِينَ</a:t>
            </a:r>
            <a:endPar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87</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357166"/>
            <a:ext cx="9144000" cy="42672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عَلا فَقَهَرَ يَا مَنْ مَلَكَ فَقَدَرَ </a:t>
            </a:r>
            <a:endPar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بَطَنَ فَخَبَرَ يَا مَنْ عُبِدَ فَشَكَرَ </a:t>
            </a:r>
            <a:endPar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عُصِيَ فَغَفَرَ يَا مَنْ لا تَحْوِيهِ الْفِكَرُ </a:t>
            </a:r>
            <a:endPar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لا يُدْرِكُهُ بَصَرٌ يَا مَنْ لا يَخْفَى عَلَيْهِ أَثَرٌ </a:t>
            </a:r>
            <a:endPar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رَازِقَ الْبَشَرِ يَا مُقَدِّرَ كُلِّ قَدَرٍ</a:t>
            </a:r>
            <a:r>
              <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88</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00042"/>
            <a:ext cx="9144000" cy="4267200"/>
          </a:xfrm>
          <a:prstGeom prst="rect">
            <a:avLst/>
          </a:prstGeom>
        </p:spPr>
        <p:txBody>
          <a:bodyPr/>
          <a:lstStyle/>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66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اللَّهُمَّ إِنِّي أَسْأَلُكَ بِاسْمِكَ</a:t>
            </a:r>
            <a:endParaRPr kumimoji="0" lang="en-US" sz="66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66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يَا حَافِظُ يَا بَارِئُ يَا ذَارِئُ يَا بَاذِخُ</a:t>
            </a:r>
            <a:endParaRPr kumimoji="0" lang="en-US" sz="66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66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يَا فَارِجُ يَا فَاتِحُ يَا كَاشِفُ يَا ضَامِنُ</a:t>
            </a:r>
            <a:endParaRPr kumimoji="0" lang="en-US" sz="66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66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يَا آمِرُ يَا نَاهِي</a:t>
            </a:r>
            <a:endParaRPr kumimoji="0" lang="en-US" sz="66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89</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85720" y="71414"/>
            <a:ext cx="8643998" cy="4267200"/>
          </a:xfrm>
          <a:prstGeom prst="rect">
            <a:avLst/>
          </a:prstGeom>
        </p:spPr>
        <p:txBody>
          <a:bodyPr/>
          <a:lstStyle/>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لا يَعْلَمُ الْغَيْبَ إِلا هُوَ يَا مَنْ لا يَصْرِفُ السُّوءَ إِلا هُوَ</a:t>
            </a:r>
            <a:endParaRPr kumimoji="0" lang="en-US"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يَا مَنْ لا يَخْلُقُ الْخَلْقَ إِلا هُوَ يَا مَنْ لا يَغْفِرُ الذَّنْبَ إِلا هُوَ </a:t>
            </a:r>
            <a:endParaRPr kumimoji="0" lang="en-US"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لا يُتِمُّ النِّعْمَةَ إِلا هُوَ يَا مَنْ لا يُقَلِّبُ الْقُلُوبَ إِلا هُوَ</a:t>
            </a:r>
            <a:endParaRPr kumimoji="0" lang="en-US"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يَا مَنْ لا يُدَبِّرُ الْأَمْرَ إِلا هُوَ يَا مَنْ لا يُنَزِّلُ الْغَيْثَ إِلا هُوَ</a:t>
            </a:r>
            <a:endParaRPr kumimoji="0" lang="en-US"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يَا مَنْ لا يَبْسُطُ الرِّزْقَ إِلا هُوَ يَا مَنْ لا يُحْيِي الْمَوْتَى إِلا هُوَ</a:t>
            </a:r>
            <a:r>
              <a:rPr kumimoji="0" lang="en-US"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90</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428604"/>
            <a:ext cx="9144000" cy="42672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مُعِينَ الضُّعَفَاءِ يَا صَاحِبَ الْغُرَبَاءِ </a:t>
            </a:r>
            <a:endPar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نَاصِرَ الْأَوْلِيَاءِ يَا قَاهِرَ الْأَعْدَاءِ </a:t>
            </a:r>
            <a:endPar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رَافِعَ السَّمَاءِ يَا أَنِيسَ الْأَصْفِيَاءِ </a:t>
            </a:r>
            <a:endPar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حَبِيبَ الْأَتْقِيَاءِ يَا كَنْزَ الْفُقَرَاءِ </a:t>
            </a:r>
            <a:endPar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إِلَهَ الْأَغْنِيَاءِ يَا أَكْرَمَ الْكُرَمَاءِ</a:t>
            </a:r>
            <a:r>
              <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91</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85720" y="90494"/>
            <a:ext cx="8643998" cy="4267200"/>
          </a:xfrm>
          <a:prstGeom prst="rect">
            <a:avLst/>
          </a:prstGeom>
        </p:spPr>
        <p:txBody>
          <a:bodyPr/>
          <a:lstStyle/>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2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كَافِيا مِنْ كُلِّ شَيْ‏ءٍ يَا قَائِما عَلَى كُلِّ شَيْ‏ءٍ </a:t>
            </a:r>
            <a:endParaRPr kumimoji="0" lang="en-US" sz="42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2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لا يُشْبِهُهُ شَيْ‏ءٌ يَا مَنْ لا يَزِيدُ فِي مُلْكِهِ شَيْ‏ءٌ </a:t>
            </a:r>
            <a:endParaRPr kumimoji="0" lang="en-US" sz="42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2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لا يَخْفَى عَلَيْهِ شَيْ‏ءٌ يَا مَنْ لا يَنْقُصُ مِنْ خَزَائِنِهِ شَيْ‏ءٌ يَا مَنْ لَيْسَ كَمِثْلِهِ شَيْ‏ءٌ يَا مَنْ لا يَعْزُبُ عَنْ عِلْمِهِ شَيْ‏ءٌ يَا مَنْ هُوَ خَبِيرٌ بِكُلِّ شَيْ‏ءٍ يَا مَنْ وَسِعَتْ رَحْمَتُهُ كُلَّ شَيْ‏ءٍ</a:t>
            </a:r>
            <a:r>
              <a:rPr kumimoji="0" lang="en-US" sz="42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92</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03238" y="71414"/>
            <a:ext cx="8183562" cy="4187825"/>
          </a:xfrm>
          <a:prstGeom prst="rect">
            <a:avLst/>
          </a:prstGeom>
        </p:spPr>
        <p:txBody>
          <a:bodyPr/>
          <a:lstStyle/>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54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اللَّهُمَّ إِنِّي أَسْأَلُكَ بِاسْمِكَ </a:t>
            </a:r>
            <a:endParaRPr kumimoji="0" lang="en-US" sz="54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54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مُكْرِمُ يَا مُطْعِمُ يَا مُنْعِمُ يَا مُعْطِي يَا مُغْنِي يَا مُقْنِي يَا مُفْنِي يَا مُحْيِي</a:t>
            </a:r>
            <a:endParaRPr kumimoji="0" lang="en-US" sz="54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54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يَا مُرْضِي يَا مُنْجِي</a:t>
            </a:r>
            <a:r>
              <a:rPr kumimoji="0" lang="en-US" sz="54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93</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85720" y="233370"/>
            <a:ext cx="8572560" cy="4267200"/>
          </a:xfrm>
          <a:prstGeom prst="rect">
            <a:avLst/>
          </a:prstGeom>
        </p:spPr>
        <p:txBody>
          <a:bodyPr/>
          <a:lstStyle/>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أَوَّلَ كُلِّ شَيْ‏ءٍ وَ آخِرَهُ يَا إِلَهَ كُلِّ شَيْ‏ءٍ وَ مَلِيكَهُ يَا رَبَّ كُلِّ شَيْ‏ءٍ وَ صَانِعَهُ يَا بَارِئَ كُلِّ شَيْ‏ءٍ وَ خَالِقَهُ يَا قَابِضَ كُلِّ شَيْ‏ءٍ وَ بَاسِطَهُ يَا مُبْدِئَ كُلِّ شَيْ‏ءٍ وَ مُعِيدَهُ يَا مُنْشِئَ كُلِّ شَيْ‏ءٍ وَ مُقَدِّرَهُ يَا مُكَوِّنَ كُلِّ شَيْ‏ءٍ وَ مُحَوِّلَهُ يَا مُحْيِيَ كُلِّ شَيْ‏ءٍ وَ مُمِيتَهُ يَا خَالِقَ كُلِّ شَيْ‏ءٍ وَ وَارِثَهُ</a:t>
            </a:r>
            <a:endParaRPr kumimoji="0" lang="en-US"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94</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66738" y="71414"/>
            <a:ext cx="8001000" cy="4267200"/>
          </a:xfrm>
          <a:prstGeom prst="rect">
            <a:avLst/>
          </a:prstGeom>
        </p:spPr>
        <p:txBody>
          <a:bodyPr>
            <a:noAutofit/>
          </a:bodyPr>
          <a:lstStyle/>
          <a:p>
            <a:pPr marL="274320" marR="0" lvl="0" indent="-274320" algn="ctr" defTabSz="914400" rtl="0" eaLnBrk="1" fontAlgn="auto" latinLnBrk="0" hangingPunct="1">
              <a:lnSpc>
                <a:spcPct val="16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اللَّهُمَّ إِنِّي أَسْأَلُكَ بِاسْمِكَ</a:t>
            </a: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Nazanin" pitchFamily="2" charset="-78"/>
              </a:rPr>
              <a:t> </a:t>
            </a:r>
            <a:endParaRPr kumimoji="0" lang="en-US"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6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مَانِعُ يَا دَافِعُ يَا رَافِعُ يَا صَانِعُ </a:t>
            </a:r>
            <a:endParaRPr kumimoji="0" lang="en-US"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6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نَافِعُ يَا سَامِعُ يَا جَامِعُ يَا شَافِعُ </a:t>
            </a:r>
            <a:endParaRPr kumimoji="0" lang="en-US"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6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وَاسِعُ يَا مُوسِعُ</a:t>
            </a:r>
            <a:r>
              <a:rPr kumimoji="0" lang="en-US"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072074"/>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9</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14282" y="376246"/>
            <a:ext cx="8715436" cy="42672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خَيْرَ ذَاكِرٍ وَ مَذْكُورٍ يَا خَيْرَ شَاكِرٍ وَ مَشْكُورٍ</a:t>
            </a:r>
            <a:endPar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يَا خَيْرَ حَامِدٍ وَ مَحْمُودٍ يَا خَيْرَ شَاهِدٍ وَ مَشْهُودٍ </a:t>
            </a:r>
            <a:endPar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خَيْرَ دَاعٍ وَ مَدْعُوٍّ يَا خَيْرَ مُجِيبٍ وَ مُجَابٍ </a:t>
            </a:r>
            <a:endPar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خَيْرَ مُونِسٍ وَ أَنِيسٍ يَا خَيْرَ صَاحِبٍ وَ جَلِيسٍ </a:t>
            </a:r>
            <a:endPar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خَيْرَ مَقْصُودٍ وَ مَطْلُوبٍ يَا خَيْرَ حَبِيبٍ وَ مَحْبُوبٍ</a:t>
            </a:r>
            <a:r>
              <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95</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85720" y="90494"/>
            <a:ext cx="8572560" cy="4267200"/>
          </a:xfrm>
          <a:prstGeom prst="rect">
            <a:avLst/>
          </a:prstGeom>
        </p:spPr>
        <p:txBody>
          <a:bodyPr/>
          <a:lstStyle/>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هُوَ لِمَنْ دَعَاهُ مُجِيبٌ يَا مَنْ هُوَ لِمَنْ أَطَاعَهُ حَبِيبٌ </a:t>
            </a:r>
            <a:endParaRPr kumimoji="0" lang="en-US"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هُوَ إِلَى مَنْ أَحَبَّهُ قَرِيبٌ يَا مَنْ هُوَ بِمَنِ اسْتَحْفَظَهُ رَقِيبٌ يَا مَنْ هُوَ بِمَنْ رَجَاهُ كَرِيمٌ يَا مَنْ هُوَ بِمَنْ عَصَاهُ حَلِيمٌ يَا مَنْ هُوَ فِي عَظَمَتِهِ رَحِيمٌ يَا مَنْ هُوَ فِي حِكْمَتِهِ عَظِيمٌ يَا مَنْ هُوَ فِي إِحْسَانِهِ قَدِيمٌ يَا مَنْ هُوَ بِمَنْ أَرَادَهُ عَلِيمٌ</a:t>
            </a:r>
            <a:endParaRPr kumimoji="0" lang="en-US" sz="4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96</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03238" y="-24"/>
            <a:ext cx="8183562" cy="4187825"/>
          </a:xfrm>
          <a:prstGeom prst="rect">
            <a:avLst/>
          </a:prstGeom>
        </p:spPr>
        <p:txBody>
          <a:bodyPr/>
          <a:lstStyle/>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6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اللَّهُمَّ إِنِّي أَسْأَلُكَ بِاسْمِكَ</a:t>
            </a:r>
            <a:r>
              <a:rPr kumimoji="0" lang="ar-SA" sz="6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Nazanin" pitchFamily="2" charset="-78"/>
              </a:rPr>
              <a:t> </a:t>
            </a:r>
            <a:r>
              <a:rPr kumimoji="0" lang="ar-SA" sz="6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مُسَبِّبُ يَا مُرَغِّبُ يَا مُقَلِّبُ يَا مُعَقِّبُ يَا مُرَتِّبُ يَا مُخَوِّفُ يَا مُحَذِّرُ يَا مُذَكِّرُ</a:t>
            </a:r>
            <a:endParaRPr kumimoji="0" lang="en-US" sz="6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6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يَا مُسَخِّرُ يَا مُغَيِّرُ</a:t>
            </a:r>
            <a:r>
              <a:rPr kumimoji="0" lang="en-US" sz="60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97</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19075" y="-52382"/>
            <a:ext cx="8696325" cy="4267200"/>
          </a:xfrm>
          <a:prstGeom prst="rect">
            <a:avLst/>
          </a:prstGeom>
        </p:spPr>
        <p:txBody>
          <a:bodyPr/>
          <a:lstStyle/>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4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عِلْمُهُ سَابِقٌ يَا مَنْ وَعْدُهُ صَادِقٌ </a:t>
            </a:r>
            <a:endParaRPr kumimoji="0" lang="en-US" sz="44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4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لُطْفُهُ ظَاهِرٌ يَا مَنْ أَمْرُهُ غَالِبٌ </a:t>
            </a:r>
            <a:endParaRPr kumimoji="0" lang="en-US" sz="44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4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كِتَابُهُ مُحْكَمٌ يَا مَنْ قَضَاؤُهُ كَائِنٌ </a:t>
            </a:r>
            <a:endParaRPr kumimoji="0" lang="en-US" sz="44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4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قُرْآنُهُ مَجِيدٌ يَا مَنْ مُلْكُهُ قَدِيمٌ</a:t>
            </a:r>
            <a:endParaRPr kumimoji="0" lang="en-US" sz="44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4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يَا مَنْ فَضْلُهُ عَمِيمٌ يَا مَنْ عَرْشُهُ عَظِيمٌ</a:t>
            </a:r>
            <a:r>
              <a:rPr kumimoji="0" lang="en-US" sz="44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98</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85720" y="71414"/>
            <a:ext cx="8620155" cy="4267200"/>
          </a:xfrm>
          <a:prstGeom prst="rect">
            <a:avLst/>
          </a:prstGeom>
        </p:spPr>
        <p:txBody>
          <a:bodyPr/>
          <a:lstStyle/>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39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لا يَشْغَلُهُ سَمْعٌ عَنْ سَمْعٍ يَا مَنْ لا يَمْنَعُهُ فِعْلٌ عَنْ فِعْلٍ يَا مَنْ لا يُلْهِيهِ قَوْلٌ عَنْ قَوْلٍ يَا مَنْ لا يُغَلِّطُهُ سُؤَالٌ عَنْ سُؤَالٍ يَا مَنْ لا يَحْجُبُهُ شَيْ‏ءٌ عَنْ شَيْ‏ءٍ يَا مَنْ لا يُبْرِمُهُ إِلْحَاحُ الْمُلِحِّينَ يَا مَنْ هُوَ غَايَةُ مُرَادِ الْمُرِيدِينَ يَا مَنْ هُوَ مُنْتَهَى هِمَمِ الْعَارِفِينَ يَا مَنْ هُوَ مُنْتَهَى طَلَبِ الطَّالِبِينَ يَا مَنْ لا يَخْفَى عَلَيْهِ ذَرَّةٌ</a:t>
            </a:r>
            <a:endParaRPr kumimoji="0" lang="fa-IR" sz="39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39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فِي الْعَالَمِينَ</a:t>
            </a:r>
            <a:endParaRPr kumimoji="0" lang="en-US" sz="39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99</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7544" y="4082008"/>
            <a:ext cx="8229600" cy="3595464"/>
          </a:xfrm>
          <a:prstGeom prst="rect">
            <a:avLst/>
          </a:prstGeom>
        </p:spPr>
        <p:txBody>
          <a:bodyPr>
            <a:no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algn="ctr"/>
            <a:r>
              <a:rPr lang="fa-IR" sz="4800" dirty="0" smtClean="0">
                <a:solidFill>
                  <a:srgbClr val="FFFF00"/>
                </a:solidFill>
                <a:cs typeface="2  Titr" pitchFamily="2" charset="-78"/>
              </a:rPr>
              <a:t>سایت فرهنگی سیاسی تخریبچی 68</a:t>
            </a:r>
            <a:endParaRPr lang="fa-IR" sz="4800" baseline="-25000" dirty="0">
              <a:solidFill>
                <a:srgbClr val="FFFF00"/>
              </a:solidFill>
              <a:cs typeface="2  Titr"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0648" y="-1323528"/>
            <a:ext cx="12309187" cy="6192688"/>
          </a:xfrm>
          <a:prstGeom prst="rect">
            <a:avLst/>
          </a:prstGeom>
        </p:spPr>
      </p:pic>
      <p:sp>
        <p:nvSpPr>
          <p:cNvPr id="4" name="Rectangle 3"/>
          <p:cNvSpPr/>
          <p:nvPr/>
        </p:nvSpPr>
        <p:spPr>
          <a:xfrm>
            <a:off x="1043608" y="5601434"/>
            <a:ext cx="6768752" cy="707886"/>
          </a:xfrm>
          <a:prstGeom prst="rect">
            <a:avLst/>
          </a:prstGeom>
        </p:spPr>
        <p:txBody>
          <a:bodyPr wrap="square">
            <a:spAutoFit/>
          </a:bodyPr>
          <a:lstStyle/>
          <a:p>
            <a:pPr algn="ctr"/>
            <a:r>
              <a:rPr lang="en-US" sz="4000" dirty="0" smtClean="0">
                <a:solidFill>
                  <a:srgbClr val="C00000"/>
                </a:solidFill>
                <a:cs typeface="2  Esfehan" pitchFamily="2" charset="-78"/>
              </a:rPr>
              <a:t>www.takhribchi68.ir</a:t>
            </a:r>
            <a:endParaRPr lang="fa-IR" sz="4000" dirty="0">
              <a:solidFill>
                <a:srgbClr val="C00000"/>
              </a:solidFill>
              <a:cs typeface="2  Esfehan" pitchFamily="2" charset="-78"/>
            </a:endParaRPr>
          </a:p>
        </p:txBody>
      </p:sp>
    </p:spTree>
    <p:extLst>
      <p:ext uri="{BB962C8B-B14F-4D97-AF65-F5344CB8AC3E}">
        <p14:creationId xmlns:p14="http://schemas.microsoft.com/office/powerpoint/2010/main" val="117277762"/>
      </p:ext>
    </p:extLst>
  </p:cSld>
  <p:clrMapOvr>
    <a:masterClrMapping/>
  </p:clrMapOvr>
  <p:transition spd="med">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85720" y="214290"/>
            <a:ext cx="8572560" cy="4267200"/>
          </a:xfrm>
          <a:prstGeom prst="rect">
            <a:avLst/>
          </a:prstGeom>
        </p:spPr>
        <p:txBody>
          <a:bodyPr/>
          <a:lstStyle/>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4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حَلِيما لا يَعْجَلُ يَا جَوَادا لا يَبْخَلُ</a:t>
            </a:r>
            <a:endParaRPr kumimoji="0" lang="en-US" sz="44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4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يَا صَادِقا لا يُخْلِفُ يَا وَهَّابا لا يَمَلُّ يَا قَاهِرا لا يُغْلَبُ</a:t>
            </a:r>
            <a:endParaRPr kumimoji="0" lang="en-US" sz="44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4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يَا عَظِيما لا يُوصَفُ يَا عَدْلا لا يَحِيفُ يَا غَنِيّا لا يَفْتَقِرُ يَا كَبِيرا لا يَصْغُرُ يَا حَافِظا لا يَغْفُلُ</a:t>
            </a:r>
            <a:endParaRPr kumimoji="0" lang="en-US" sz="44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100</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Net\Desktop\نمايه\صلوات\2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spd="med">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285728"/>
            <a:ext cx="9144000" cy="4267200"/>
          </a:xfrm>
          <a:prstGeom prst="rect">
            <a:avLst/>
          </a:prstGeom>
        </p:spPr>
        <p:txBody>
          <a:bodyPr>
            <a:noAutofit/>
          </a:bodyPr>
          <a:lstStyle/>
          <a:p>
            <a:pPr marL="265176" marR="0" lvl="0" indent="-265176"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صَانِعَ كُلِّ مَصْنُوعٍ يَا خَالِقَ كُلِّ مَخْلُوقٍ </a:t>
            </a:r>
            <a:endParaRPr kumimoji="0" lang="en-US" sz="4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65176" marR="0" lvl="0" indent="-265176"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رَازِقَ كُلِّ مَرْزُوقٍ يَا مَالِكَ كُلِّ مَمْلُوكٍ </a:t>
            </a:r>
            <a:endParaRPr kumimoji="0" lang="en-US" sz="4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65176" marR="0" lvl="0" indent="-265176"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كَاشِفَ كُلِّ مَكْرُوبٍ يَا فَارِجَ كُلِّ مَهْمُومٍ </a:t>
            </a:r>
            <a:endParaRPr kumimoji="0" lang="en-US" sz="4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65176" marR="0" lvl="0" indent="-265176"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رَاحِمَ كُلِّ مَرْحُومٍ يَا نَاصِرَ كُلِّ مَخْذُولٍ </a:t>
            </a:r>
            <a:endParaRPr kumimoji="0" lang="en-US" sz="4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65176" marR="0" lvl="0" indent="-265176"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سَاتِرَ كُلِّ مَعْيُوبٍ يَا مَلْجَأَ كُلِّ مَطْرُودٍ</a:t>
            </a:r>
            <a:r>
              <a:rPr kumimoji="0" lang="en-US" sz="4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358082" y="5177395"/>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10</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428604"/>
            <a:ext cx="9144000" cy="4267200"/>
          </a:xfrm>
          <a:prstGeom prst="rect">
            <a:avLst/>
          </a:prstGeom>
        </p:spPr>
        <p:txBody>
          <a:bodyPr/>
          <a:lstStyle/>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عُدَّتِي عِنْدَ شِدَّتِي يَا رَجَائِي عِنْدَ مُصِيبَتِي </a:t>
            </a:r>
            <a:endParaRPr kumimoji="0" lang="en-US"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مُونِسِي عِنْدَ وَحْشَتِي يَا صَاحِبِي عِنْدَ غُرْبَتِي</a:t>
            </a:r>
            <a:endParaRPr kumimoji="0" lang="en-US"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وَلِيِّي عِنْدَ نِعْمَتِي يَا غِيَاثِي عِنْدَ كُرْبَتِي </a:t>
            </a:r>
            <a:endParaRPr kumimoji="0" lang="en-US"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دَلِيلِي عِنْدَ حَيْرَتِي يَا غَنَائِي عِنْدَ افْتِقَارِي </a:t>
            </a:r>
            <a:endParaRPr kumimoji="0" lang="en-US"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مَلْجَئِي عِنْدَ ضْطِرَارِي يَا مُعِينِي عِنْدَ مَفْزَعِي</a:t>
            </a:r>
            <a:r>
              <a:rPr kumimoji="0" lang="en-US"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11</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66738" y="590560"/>
            <a:ext cx="8001000" cy="4267200"/>
          </a:xfrm>
          <a:prstGeom prst="rect">
            <a:avLst/>
          </a:prstGeom>
        </p:spPr>
        <p:txBody>
          <a:bodyPr>
            <a:normAutofit lnSpcReduction="10000"/>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عَلامَ الْغُيُوبِ يَا غَفَّارَ الذُّنُوبِ</a:t>
            </a:r>
            <a:endParaRPr kumimoji="0" lang="en-US"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سَتَّارَ الْعُيُوبِ يَا كَاشِفَ الْكُرُوبِ</a:t>
            </a:r>
            <a:endParaRPr kumimoji="0" lang="en-US"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مُقَلِّبَ الْقُلُوبِ يَا طَبِيبَ الْقُلُوبِ </a:t>
            </a:r>
            <a:endParaRPr kumimoji="0" lang="en-US"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مُنَوِّرَ الْقُلُوبِ يَا أَنِيسَ الْقُلُوبِ</a:t>
            </a:r>
            <a:endParaRPr kumimoji="0" lang="en-US"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مُفَرِّجَ الْهُمُومِ يَا مُنَفِّسَ الْغُمُومِ</a:t>
            </a:r>
            <a:endParaRPr kumimoji="0" lang="en-US"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12</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00042"/>
            <a:ext cx="9144000" cy="42672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اللَّهُمَّ إِنِّي أَسْأَلُكَ بِاسْمِكَ</a:t>
            </a:r>
            <a:endParaRPr kumimoji="0" lang="en-US" sz="6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جَلِيلُ يَا جَمِيلُ يَا وَكِيلُ يَا كَفِيلُ </a:t>
            </a:r>
            <a:endParaRPr kumimoji="0" lang="en-US" sz="6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دَلِيلُ يَا قَبِيلُ يَا مُدِيلُ يَا مُنِيلُ</a:t>
            </a:r>
            <a:endParaRPr kumimoji="0" lang="en-US" sz="6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مُقِيلُ يَا مُحِيلُ</a:t>
            </a:r>
            <a:r>
              <a:rPr kumimoji="0" lang="en-US" sz="3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mn-cs"/>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13</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71480"/>
            <a:ext cx="9144000" cy="4267200"/>
          </a:xfrm>
          <a:prstGeom prst="rect">
            <a:avLst/>
          </a:prstGeom>
        </p:spPr>
        <p:txBody>
          <a:bodyPr/>
          <a:lstStyle/>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دَلِيلَ الْمُتَحَيِّرِينَ يَا غِيَاثَ الْمُسْتَغِيثِينَ</a:t>
            </a:r>
            <a:endParaRPr kumimoji="0" lang="en-US"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صَرِيخَ الْمُسْتَصْرِخِينَ يَا جَارَ الْمُسْتَجِيرِينَ </a:t>
            </a:r>
            <a:endParaRPr kumimoji="0" lang="en-US"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أَمَانَ الْخَائِفِينَ يَا عَوْنَ الْمُؤْمِنِينَ </a:t>
            </a:r>
            <a:endParaRPr kumimoji="0" lang="en-US"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رَاحِمَ الْمَسَاكِينِ يَا مَلْجَأَ الْعَاصِينَ </a:t>
            </a:r>
            <a:endParaRPr kumimoji="0" lang="en-US"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غَافِرَ الْمُذْنِبِينَ يَا مُجِيبَ دَعْوَةِ الْمُضْطَرِّينَ</a:t>
            </a:r>
            <a:r>
              <a:rPr kumimoji="0" lang="en-US" sz="32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mn-cs"/>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14</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ntitled-1.jpg"/>
          <p:cNvPicPr>
            <a:picLocks noChangeAspect="1"/>
          </p:cNvPicPr>
          <p:nvPr/>
        </p:nvPicPr>
        <p:blipFill>
          <a:blip r:embed="rId2">
            <a:clrChange>
              <a:clrFrom>
                <a:srgbClr val="FFFFFF"/>
              </a:clrFrom>
              <a:clrTo>
                <a:srgbClr val="FFFFFF">
                  <a:alpha val="0"/>
                </a:srgbClr>
              </a:clrTo>
            </a:clrChange>
            <a:duotone>
              <a:prstClr val="black"/>
              <a:srgbClr val="663300">
                <a:tint val="45000"/>
                <a:satMod val="400000"/>
              </a:srgbClr>
            </a:duotone>
          </a:blip>
          <a:stretch>
            <a:fillRect/>
          </a:stretch>
        </p:blipFill>
        <p:spPr>
          <a:xfrm>
            <a:off x="1519040" y="357170"/>
            <a:ext cx="6096218" cy="6070496"/>
          </a:xfrm>
          <a:prstGeom prst="rect">
            <a:avLst/>
          </a:prstGeom>
          <a:effectLst>
            <a:glow rad="228600">
              <a:schemeClr val="accent2">
                <a:lumMod val="75000"/>
                <a:alpha val="40000"/>
              </a:schemeClr>
            </a:glow>
          </a:effectLst>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90560"/>
            <a:ext cx="9144000" cy="4267200"/>
          </a:xfrm>
          <a:prstGeom prst="rect">
            <a:avLst/>
          </a:prstGeom>
        </p:spPr>
        <p:txBody>
          <a:bodyPr/>
          <a:lstStyle/>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ذَا الْجُودِ وَ الْإِحْسَانِ يَا ذَا الْفَضْلِ وَ الامْتِنَانِ </a:t>
            </a:r>
            <a:endParaRPr kumimoji="0" lang="en-US"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ذَا الْأَمْنِ وَ الْأَمَانِ يَا ذَا الْقُدْسِ وَ السُّبْحَانِ </a:t>
            </a:r>
            <a:endParaRPr kumimoji="0" lang="en-US"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ذَا الْحِكْمَةِ وَ الْبَيَانِ يَا ذَا الرَّحْمَةِ وَ الرِّضْوَانِ </a:t>
            </a:r>
            <a:endParaRPr kumimoji="0" lang="en-US"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ذَا الْحُجَّةِ وَ الْبُرْهَانِ يَا ذَا الْعَظَمَةِ وَ السُّلْطَانِ </a:t>
            </a:r>
            <a:endParaRPr kumimoji="0" lang="en-US"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ذَا الرَّأْفَةِ وَ الْمُسْتَعَانِ يَا ذَا الْعَفْوِ وَ الْغُفْرَانِ</a:t>
            </a:r>
            <a:endParaRPr kumimoji="0" lang="en-US"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15</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85720" y="481010"/>
            <a:ext cx="8643998" cy="4233874"/>
          </a:xfrm>
          <a:prstGeom prst="rect">
            <a:avLst/>
          </a:prstGeom>
        </p:spPr>
        <p:txBody>
          <a:bodyPr>
            <a:noAutofit/>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مَنْ هُوَ رَبُّ كُلِّ شَيْ‏ءٍ يَا مَنْ هُوَ إِلَهُ كُلِّ شَيْ‏ءٍ </a:t>
            </a:r>
            <a:endParaRPr kumimoji="0" lang="en-US" sz="4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مَنْ هُوَ خَالِقُ كُلِّ شَيْ‏ءٍ يَا مَنْ هُوَ صَانِعُ كُلِّ شَيْ‏ءٍ </a:t>
            </a:r>
            <a:endParaRPr kumimoji="0" lang="en-US" sz="4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مَنْ هُوَ قَبْلَ كُلِّ شَيْ‏ءٍ يَا مَنْ هُوَ بَعْدَ كُلِّ شَيْ‏ءٍ </a:t>
            </a:r>
            <a:endParaRPr kumimoji="0" lang="en-US" sz="4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مَنْ هُوَ فَوْقَ كُلِّ شَيْ‏ءٍ يَا مَنْ هُوَ عَالِمٌ بِكُلِّ شَيْ‏ءٍ </a:t>
            </a:r>
            <a:endParaRPr kumimoji="0" lang="en-US" sz="4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مَنْ هُوَ قَادِرٌ عَلَى كُلِّ شَيْ‏ءٍ يَا مَنْ هُوَ يَبْقَى وَ يَفْنَى كُلُّ شَيْ‏ءٍ</a:t>
            </a:r>
            <a:endParaRPr kumimoji="0" lang="en-US" sz="4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16</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500042"/>
            <a:ext cx="9144000" cy="42672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اللَّهُمَّ إِنِّي أَسْأَلُكَ بِاسْمِكَ </a:t>
            </a:r>
            <a:endParaRPr kumimoji="0" lang="en-US" sz="6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مُؤْمِنُ يَا مُهَيْمِنُ يَا مُكَوِّنُ يَا مُلَقِّنُ </a:t>
            </a:r>
            <a:endParaRPr kumimoji="0" lang="en-US" sz="6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مُبَيِّنُ يَا مُهَوِّنُ يَا مُمَكِّنُ يَا مُزَيِّنُ يَا مُعْلِنُ يَا مُقَسِّمُ </a:t>
            </a:r>
            <a:endParaRPr kumimoji="0" lang="en-US" sz="6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17</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85720" y="161932"/>
            <a:ext cx="8429684" cy="4267200"/>
          </a:xfrm>
          <a:prstGeom prst="rect">
            <a:avLst/>
          </a:prstGeom>
        </p:spPr>
        <p:txBody>
          <a:bodyPr/>
          <a:lstStyle/>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مَنْ هُوَ فِي مُلْكِهِ مُقِيمٌ يَا مَنْ هُوَ فِي سُلْطَانِهِ</a:t>
            </a:r>
            <a:r>
              <a:rPr kumimoji="0" lang="fa-IR" sz="4000" b="0" i="0" u="none" strike="noStrike" kern="1200" cap="none" spc="0" normalizeH="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a:t>
            </a:r>
            <a:r>
              <a:rPr kumimoji="0" lang="ar-SA" sz="4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قَدِيمٌ يَا مَنْ هُوَ فِي جَلالِهِ عَظِيمٌ يَا مَنْ هُوَ عَلَى عِبَادِهِ رَحِيمٌ يَا مَنْ هُوَ بِكُلِّ شَيْ‏ءٍ عَلِيمٌ يَا مَنْ هُوَ بِمَنْ عَصَاهُ حَلِيمٌ يَا مَنْ هُوَ بِمَنْ رَجَاهُ كَرِيمٌ يَا مَنْ هُوَ فِي صُنْعِهِ حَكِيمٌ يَا مَنْ هُوَ فِي حِكْمَتِهِ لَطِيفٌ يَا مَنْ هُوَ فِي لُطْفِهِ قَدِيمٌ</a:t>
            </a:r>
            <a:endParaRPr kumimoji="0" lang="en-US" sz="4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18</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28596" y="428604"/>
            <a:ext cx="8286808" cy="4267200"/>
          </a:xfrm>
          <a:prstGeom prst="rect">
            <a:avLst/>
          </a:prstGeom>
        </p:spPr>
        <p:txBody>
          <a:bodyPr/>
          <a:lstStyle/>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مَنْ لا يُرْجَى إِلا فَضْلُهُ يَا مَنْ لا يُسْأَلُ إِلا عَفْوُهُ يَا مَنْ لا يُنْظَرُ إِلا بِرُّهُ يَا مَنْ لا يُخَافُ إِلا عَدْلُهُ يَا مَنْ لا يَدُومُ إِلا مُلْكُهُ يَا مَنْ لا سُلْطَانَ إِلا سُلْطَانُهُ يَا مَنْ وَسِعَتْ كُلَّ شَيْ‏ءٍ رَحْمَتُهُ يَا مَنْ سَبَقَتْ رَحْمَتُهُ غَضَبَهُ يَا مَنْ أَحَاطَ بِكُلِّ شَيْ‏ءٍ عِلْمُهُ يَا مَنْ لَيْسَ أَحَدٌ مِثْلَهُ</a:t>
            </a:r>
            <a:r>
              <a:rPr kumimoji="0" lang="en-US" sz="4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19</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Grp="1" noChangeArrowheads="1"/>
          </p:cNvSpPr>
          <p:nvPr>
            <p:ph idx="1"/>
          </p:nvPr>
        </p:nvSpPr>
        <p:spPr>
          <a:xfrm>
            <a:off x="533400" y="631843"/>
            <a:ext cx="8229600" cy="5440363"/>
          </a:xfrm>
        </p:spPr>
        <p:txBody>
          <a:bodyPr/>
          <a:lstStyle/>
          <a:p>
            <a:pPr algn="ctr" eaLnBrk="1" hangingPunct="1">
              <a:buClr>
                <a:schemeClr val="tx1"/>
              </a:buClr>
              <a:buFont typeface="Wingdings" pitchFamily="2" charset="2"/>
              <a:buNone/>
            </a:pPr>
            <a:r>
              <a:rPr lang="ar-SA" sz="5100" dirty="0" smtClean="0">
                <a:ln>
                  <a:solidFill>
                    <a:schemeClr val="tx1"/>
                  </a:solidFill>
                </a:ln>
                <a:effectLst>
                  <a:glow rad="101600">
                    <a:schemeClr val="accent2">
                      <a:satMod val="175000"/>
                      <a:alpha val="40000"/>
                    </a:schemeClr>
                  </a:glow>
                </a:effectLst>
                <a:cs typeface="B Nazanin" pitchFamily="2" charset="-78"/>
              </a:rPr>
              <a:t>اللَّهُمَّ إِنِّي أَسْأَلُكَ بِاسْمِكَ</a:t>
            </a:r>
            <a:endParaRPr lang="en-US" sz="5100" dirty="0" smtClean="0">
              <a:ln>
                <a:solidFill>
                  <a:schemeClr val="tx1"/>
                </a:solidFill>
              </a:ln>
              <a:effectLst>
                <a:glow rad="101600">
                  <a:schemeClr val="accent2">
                    <a:satMod val="175000"/>
                    <a:alpha val="40000"/>
                  </a:schemeClr>
                </a:glow>
              </a:effectLst>
              <a:cs typeface="B Nazanin" pitchFamily="2" charset="-78"/>
            </a:endParaRPr>
          </a:p>
          <a:p>
            <a:pPr algn="ctr" eaLnBrk="1" hangingPunct="1">
              <a:buClr>
                <a:schemeClr val="tx1"/>
              </a:buClr>
              <a:buFont typeface="Wingdings" pitchFamily="2" charset="2"/>
              <a:buNone/>
            </a:pPr>
            <a:r>
              <a:rPr lang="ar-SA" sz="5100" dirty="0" smtClean="0">
                <a:ln>
                  <a:solidFill>
                    <a:schemeClr val="tx1"/>
                  </a:solidFill>
                </a:ln>
                <a:effectLst>
                  <a:glow rad="101600">
                    <a:schemeClr val="accent2">
                      <a:satMod val="175000"/>
                      <a:alpha val="40000"/>
                    </a:schemeClr>
                  </a:glow>
                </a:effectLst>
                <a:cs typeface="B Nazanin" pitchFamily="2" charset="-78"/>
              </a:rPr>
              <a:t> </a:t>
            </a:r>
            <a:r>
              <a:rPr lang="ar-SA" sz="4700" dirty="0" smtClean="0">
                <a:ln>
                  <a:solidFill>
                    <a:schemeClr val="tx1"/>
                  </a:solidFill>
                </a:ln>
                <a:effectLst>
                  <a:glow rad="101600">
                    <a:schemeClr val="accent2">
                      <a:satMod val="175000"/>
                      <a:alpha val="40000"/>
                    </a:schemeClr>
                  </a:glow>
                </a:effectLst>
                <a:cs typeface="B Nazanin" pitchFamily="2" charset="-78"/>
              </a:rPr>
              <a:t>يَا اللَّهُ يَا رَحْمَانُ يَا رَحِيمُ يَا كَرِيمُ يَا مُقِيمُ يَا عَظِيمُ يَا قَدِيمُ يَا عَلِيمُ يَا حَلِيمُ يَا حَكِيمُ</a:t>
            </a:r>
            <a:endParaRPr lang="en-US" sz="4700" dirty="0" smtClean="0">
              <a:ln>
                <a:solidFill>
                  <a:schemeClr val="tx1"/>
                </a:solidFill>
              </a:ln>
              <a:effectLst>
                <a:glow rad="101600">
                  <a:schemeClr val="accent2">
                    <a:satMod val="175000"/>
                    <a:alpha val="40000"/>
                  </a:schemeClr>
                </a:glow>
              </a:effectLst>
              <a:cs typeface="B Nazanin" pitchFamily="2" charset="-78"/>
            </a:endParaRPr>
          </a:p>
          <a:p>
            <a:pPr algn="ctr" eaLnBrk="1" hangingPunct="1">
              <a:buClr>
                <a:schemeClr val="tx1"/>
              </a:buClr>
              <a:buFont typeface="Wingdings" pitchFamily="2" charset="2"/>
              <a:buNone/>
            </a:pPr>
            <a:r>
              <a:rPr lang="ar-SA" sz="5100" dirty="0" smtClean="0">
                <a:ln>
                  <a:solidFill>
                    <a:schemeClr val="tx1"/>
                  </a:solidFill>
                </a:ln>
                <a:effectLst>
                  <a:glow rad="101600">
                    <a:schemeClr val="accent2">
                      <a:satMod val="175000"/>
                      <a:alpha val="40000"/>
                    </a:schemeClr>
                  </a:glow>
                </a:effectLst>
                <a:cs typeface="B Nazanin" pitchFamily="2" charset="-78"/>
              </a:rPr>
              <a:t> سُبْحَانَكَ يَا لا إِلَهَ إِلا أَنْتَ الْغَوْثَ الْغَوْثَ خَلِّصْنَا مِنَ النَّارِ يَا رَبِّ</a:t>
            </a:r>
            <a:endParaRPr lang="en-US" sz="5100" dirty="0" smtClean="0">
              <a:ln>
                <a:solidFill>
                  <a:schemeClr val="tx1"/>
                </a:solidFill>
              </a:ln>
              <a:effectLst>
                <a:glow rad="101600">
                  <a:schemeClr val="accent2">
                    <a:satMod val="175000"/>
                    <a:alpha val="40000"/>
                  </a:schemeClr>
                </a:glow>
              </a:effectLst>
              <a:cs typeface="B Nazanin" pitchFamily="2" charset="-78"/>
            </a:endParaRPr>
          </a:p>
        </p:txBody>
      </p:sp>
      <p:sp>
        <p:nvSpPr>
          <p:cNvPr id="4" name="TextBox 3"/>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1</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10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2">
                                            <p:txEl>
                                              <p:pRg st="1" end="1"/>
                                            </p:txEl>
                                          </p:spTgt>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p:cTn id="17" dur="1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2">
                                            <p:txEl>
                                              <p:pRg st="2" end="2"/>
                                            </p:txEl>
                                          </p:spTgt>
                                        </p:tgtEl>
                                      </p:cBhvr>
                                    </p:animEffect>
                                  </p:childTnLst>
                                </p:cTn>
                              </p:par>
                            </p:childTnLst>
                          </p:cTn>
                        </p:par>
                        <p:par>
                          <p:cTn id="20" fill="hold">
                            <p:stCondLst>
                              <p:cond delay="1000"/>
                            </p:stCondLst>
                            <p:childTnLst>
                              <p:par>
                                <p:cTn id="21" presetID="53"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428604"/>
            <a:ext cx="8839200" cy="43434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فَارِجَ الْهَمِّ يَا كَاشِفَ الْغَمِّ يَا غَافِرَ الذَّنْبِ </a:t>
            </a:r>
            <a:endParaRPr kumimoji="0" lang="en-US"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قَابِلَ التَّوْبِ يَاخَالِقَ الْخَلْقِ يَا صَادِقَ الْوَعْدِ</a:t>
            </a:r>
            <a:endParaRPr kumimoji="0" lang="en-US"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مُوفِيَ الْعَهْدِ يَا عَالِمَ السِّرِّ</a:t>
            </a:r>
            <a:endParaRPr kumimoji="0" lang="en-US"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فَالِقَ الْحَبِّ يَا رَازِقَ الْأَنَامِ</a:t>
            </a:r>
            <a:endParaRPr kumimoji="0" lang="en-US"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p:txBody>
      </p:sp>
      <p:sp>
        <p:nvSpPr>
          <p:cNvPr id="4" name="TextBox 3"/>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20</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00042"/>
            <a:ext cx="9144000" cy="4267200"/>
          </a:xfrm>
          <a:prstGeom prst="rect">
            <a:avLst/>
          </a:prstGeom>
        </p:spPr>
        <p:txBody>
          <a:bodyPr>
            <a:normAutofit lnSpcReduction="10000"/>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اللَّهُمَّ إِنِّي أَسْأَلُكَ بِاسْمِكَ </a:t>
            </a:r>
            <a:endParaRPr kumimoji="0" lang="en-US" sz="6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عَلِيُّ يَا وَفِيُّ يَا غَنِيُّ يَا مَلِيُّ </a:t>
            </a:r>
            <a:endParaRPr kumimoji="0" lang="en-US" sz="6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حَفِيُّ يَا رَضِيُّ يَا زَكِيُّ يَا بَدِيُّ </a:t>
            </a:r>
            <a:endParaRPr kumimoji="0" lang="en-US" sz="6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قَوِيُّ يَا وَلِيُّ</a:t>
            </a:r>
            <a:r>
              <a:rPr kumimoji="0" lang="en-US" sz="6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21</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428604"/>
            <a:ext cx="9144000" cy="4267200"/>
          </a:xfrm>
          <a:prstGeom prst="rect">
            <a:avLst/>
          </a:prstGeom>
        </p:spPr>
        <p:txBody>
          <a:bodyPr/>
          <a:lstStyle/>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مَنْ أَظْهَرَ الْجَمِيلَ يَا مَنْ سَتَرَ الْقَبِيحَ </a:t>
            </a:r>
            <a:endParaRPr kumimoji="0" lang="en-US"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مَنْ لَمْ يُؤَاخِذْ بِالْجَرِيرَةِ يَا مَنْ لَمْ يَهْتِكِ السِّتْرَ </a:t>
            </a:r>
            <a:endParaRPr kumimoji="0" lang="en-US"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عَظِيمَ الْعَفْوِ يَا حَسَنَ التَّجَاوُزِ</a:t>
            </a:r>
            <a:endParaRPr kumimoji="0" lang="en-US"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وَاسِعَ الْمَغْفِرَةِ يَا بَاسِطَ الْيَدَيْنِ بِالرَّحْمَةِ </a:t>
            </a:r>
            <a:endParaRPr kumimoji="0" lang="en-US"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صَاحِبَ كُلِّ نَجْوَى يَا مُنْتَهَى كُلِّ شَكْوَى</a:t>
            </a:r>
            <a:r>
              <a:rPr kumimoji="0" lang="en-US"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22</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03238" y="455621"/>
            <a:ext cx="8183562" cy="4187825"/>
          </a:xfrm>
          <a:prstGeom prst="rect">
            <a:avLst/>
          </a:prstGeom>
        </p:spPr>
        <p:txBody>
          <a:bodyPr/>
          <a:lstStyle/>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ذَا النِّعْمَةِ السَّابِغَةِ يَا ذَا الرَّحْمَةِ الْوَاسِعَةِ </a:t>
            </a:r>
            <a:endParaRPr kumimoji="0" lang="en-US"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ذَا الْمِنَّةِ السَّابِقَةِ يَا ذَا الْحِكْمَةِ الْبَالِغَةِ </a:t>
            </a:r>
            <a:endParaRPr kumimoji="0" lang="en-US"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ذَا الْقُدْرَةِ الْكَامِلَةِ يَا ذَا الْحُجَّةِ الْقَاطِعَةِ</a:t>
            </a:r>
            <a:endParaRPr kumimoji="0" lang="en-US"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ذَا الْكَرَامَةِ الظَّاهِرَةِ يَا ذَا الْعِزَّةِ الدَّائِمَةِ</a:t>
            </a:r>
            <a:endParaRPr kumimoji="0" lang="en-US"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ذَا الْقُوَّةِ الْمَتِينَةِ يَا ذَا الْعَظَمَةِ الْمَنِيعَةِ</a:t>
            </a:r>
            <a:r>
              <a:rPr kumimoji="0" lang="en-US"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23</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03238" y="428604"/>
            <a:ext cx="8183562" cy="4187825"/>
          </a:xfrm>
          <a:prstGeom prst="rect">
            <a:avLst/>
          </a:prstGeom>
        </p:spPr>
        <p:txBody>
          <a:bodyPr/>
          <a:lstStyle/>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بَدِيعَ السَّمَاوَاتِ يَا جَاعِلَ الظُّلُمَاتِ </a:t>
            </a:r>
            <a:endParaRPr kumimoji="0" lang="en-US"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رَاحِمَ الْعَبَرَاتِ يَا مُقِيلَ الْعَثَرَاتِ</a:t>
            </a:r>
            <a:endParaRPr kumimoji="0" lang="en-US"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سَاتِرَ الْعَوْرَاتِ يَا مُحْيِيَ الْأَمْوَاتِ</a:t>
            </a:r>
            <a:endParaRPr kumimoji="0" lang="en-US"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مُنْزِلَ الْآيَاتِ يَا مُضَعِّفَ الْحَسَنَاتِ</a:t>
            </a:r>
            <a:endParaRPr kumimoji="0" lang="en-US"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مَاحِيَ السَّيِّئَاتِ يَا شَدِيدَ النَّقِمَاتِ</a:t>
            </a:r>
            <a:endParaRPr kumimoji="0" lang="en-US"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24</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571472" y="642918"/>
            <a:ext cx="8001000" cy="4267200"/>
          </a:xfrm>
        </p:spPr>
        <p:txBody>
          <a:bodyPr>
            <a:normAutofit lnSpcReduction="10000"/>
          </a:bodyPr>
          <a:lstStyle/>
          <a:p>
            <a:pPr algn="ctr" eaLnBrk="1" hangingPunct="1">
              <a:buClr>
                <a:schemeClr val="tx1"/>
              </a:buClr>
              <a:buFont typeface="Wingdings" pitchFamily="2" charset="2"/>
              <a:buNone/>
            </a:pPr>
            <a:r>
              <a:rPr lang="ar-SA" sz="5100" dirty="0" smtClean="0">
                <a:ln>
                  <a:solidFill>
                    <a:schemeClr val="tx1"/>
                  </a:solidFill>
                </a:ln>
                <a:effectLst>
                  <a:glow rad="101600">
                    <a:schemeClr val="accent2">
                      <a:satMod val="175000"/>
                      <a:alpha val="40000"/>
                    </a:schemeClr>
                  </a:glow>
                </a:effectLst>
                <a:cs typeface="B Nazanin" pitchFamily="2" charset="-78"/>
              </a:rPr>
              <a:t>يَا سَيِّدَ السَّادَاتِ يَا مُجِيبَ الدَّعَوَاتِ </a:t>
            </a:r>
            <a:endParaRPr lang="en-US" sz="5100" dirty="0" smtClean="0">
              <a:ln>
                <a:solidFill>
                  <a:schemeClr val="tx1"/>
                </a:solidFill>
              </a:ln>
              <a:effectLst>
                <a:glow rad="101600">
                  <a:schemeClr val="accent2">
                    <a:satMod val="175000"/>
                    <a:alpha val="40000"/>
                  </a:schemeClr>
                </a:glow>
              </a:effectLst>
              <a:cs typeface="B Nazanin" pitchFamily="2" charset="-78"/>
            </a:endParaRPr>
          </a:p>
          <a:p>
            <a:pPr algn="ctr" eaLnBrk="1" hangingPunct="1">
              <a:buClr>
                <a:schemeClr val="tx1"/>
              </a:buClr>
              <a:buFont typeface="Wingdings" pitchFamily="2" charset="2"/>
              <a:buNone/>
            </a:pPr>
            <a:r>
              <a:rPr lang="ar-SA" sz="5100" dirty="0" smtClean="0">
                <a:ln>
                  <a:solidFill>
                    <a:schemeClr val="tx1"/>
                  </a:solidFill>
                </a:ln>
                <a:effectLst>
                  <a:glow rad="101600">
                    <a:schemeClr val="accent2">
                      <a:satMod val="175000"/>
                      <a:alpha val="40000"/>
                    </a:schemeClr>
                  </a:glow>
                </a:effectLst>
                <a:cs typeface="B Nazanin" pitchFamily="2" charset="-78"/>
              </a:rPr>
              <a:t>يَا رَافِعَ الدَّرَجَاتِ يَا وَلِيَّ الْحَسَنَاتِ </a:t>
            </a:r>
            <a:endParaRPr lang="en-US" sz="5100" dirty="0" smtClean="0">
              <a:ln>
                <a:solidFill>
                  <a:schemeClr val="tx1"/>
                </a:solidFill>
              </a:ln>
              <a:effectLst>
                <a:glow rad="101600">
                  <a:schemeClr val="accent2">
                    <a:satMod val="175000"/>
                    <a:alpha val="40000"/>
                  </a:schemeClr>
                </a:glow>
              </a:effectLst>
              <a:cs typeface="B Nazanin" pitchFamily="2" charset="-78"/>
            </a:endParaRPr>
          </a:p>
          <a:p>
            <a:pPr algn="ctr" eaLnBrk="1" hangingPunct="1">
              <a:buClr>
                <a:schemeClr val="tx1"/>
              </a:buClr>
              <a:buFont typeface="Wingdings" pitchFamily="2" charset="2"/>
              <a:buNone/>
            </a:pPr>
            <a:r>
              <a:rPr lang="ar-SA" sz="5100" dirty="0" smtClean="0">
                <a:ln>
                  <a:solidFill>
                    <a:schemeClr val="tx1"/>
                  </a:solidFill>
                </a:ln>
                <a:effectLst>
                  <a:glow rad="101600">
                    <a:schemeClr val="accent2">
                      <a:satMod val="175000"/>
                      <a:alpha val="40000"/>
                    </a:schemeClr>
                  </a:glow>
                </a:effectLst>
                <a:cs typeface="B Nazanin" pitchFamily="2" charset="-78"/>
              </a:rPr>
              <a:t>يَا غَافِرَ الْخَطِيئَاتِ يَا مُعْطِيَ الْمَسْأَلاتِ </a:t>
            </a:r>
            <a:endParaRPr lang="en-US" sz="5100" dirty="0" smtClean="0">
              <a:ln>
                <a:solidFill>
                  <a:schemeClr val="tx1"/>
                </a:solidFill>
              </a:ln>
              <a:effectLst>
                <a:glow rad="101600">
                  <a:schemeClr val="accent2">
                    <a:satMod val="175000"/>
                    <a:alpha val="40000"/>
                  </a:schemeClr>
                </a:glow>
              </a:effectLst>
              <a:cs typeface="B Nazanin" pitchFamily="2" charset="-78"/>
            </a:endParaRPr>
          </a:p>
          <a:p>
            <a:pPr algn="ctr" eaLnBrk="1" hangingPunct="1">
              <a:buClr>
                <a:schemeClr val="tx1"/>
              </a:buClr>
              <a:buFont typeface="Wingdings" pitchFamily="2" charset="2"/>
              <a:buNone/>
            </a:pPr>
            <a:r>
              <a:rPr lang="ar-SA" sz="5100" dirty="0" smtClean="0">
                <a:ln>
                  <a:solidFill>
                    <a:schemeClr val="tx1"/>
                  </a:solidFill>
                </a:ln>
                <a:effectLst>
                  <a:glow rad="101600">
                    <a:schemeClr val="accent2">
                      <a:satMod val="175000"/>
                      <a:alpha val="40000"/>
                    </a:schemeClr>
                  </a:glow>
                </a:effectLst>
                <a:cs typeface="B Nazanin" pitchFamily="2" charset="-78"/>
              </a:rPr>
              <a:t>يَا قَابِلَ التَّوْبَاتِ يَا سَامِعَ الْأَصْوَاتِ </a:t>
            </a:r>
            <a:endParaRPr lang="en-US" sz="5100" dirty="0" smtClean="0">
              <a:ln>
                <a:solidFill>
                  <a:schemeClr val="tx1"/>
                </a:solidFill>
              </a:ln>
              <a:effectLst>
                <a:glow rad="101600">
                  <a:schemeClr val="accent2">
                    <a:satMod val="175000"/>
                    <a:alpha val="40000"/>
                  </a:schemeClr>
                </a:glow>
              </a:effectLst>
              <a:cs typeface="B Nazanin" pitchFamily="2" charset="-78"/>
            </a:endParaRPr>
          </a:p>
          <a:p>
            <a:pPr algn="ctr" eaLnBrk="1" hangingPunct="1">
              <a:buClr>
                <a:schemeClr val="tx1"/>
              </a:buClr>
              <a:buFont typeface="Wingdings" pitchFamily="2" charset="2"/>
              <a:buNone/>
            </a:pPr>
            <a:r>
              <a:rPr lang="ar-SA" sz="5100" dirty="0" smtClean="0">
                <a:ln>
                  <a:solidFill>
                    <a:schemeClr val="tx1"/>
                  </a:solidFill>
                </a:ln>
                <a:effectLst>
                  <a:glow rad="101600">
                    <a:schemeClr val="accent2">
                      <a:satMod val="175000"/>
                      <a:alpha val="40000"/>
                    </a:schemeClr>
                  </a:glow>
                </a:effectLst>
                <a:cs typeface="B Nazanin" pitchFamily="2" charset="-78"/>
              </a:rPr>
              <a:t>يَا عَالِمَ الْخَفِيَّاتِ يَا دَافِعَ الْبَلِيَّاتِ</a:t>
            </a:r>
            <a:r>
              <a:rPr lang="en-US" sz="5100" dirty="0" smtClean="0">
                <a:ln>
                  <a:solidFill>
                    <a:schemeClr val="tx1"/>
                  </a:solidFill>
                </a:ln>
                <a:effectLst>
                  <a:glow rad="101600">
                    <a:schemeClr val="accent2">
                      <a:satMod val="175000"/>
                      <a:alpha val="40000"/>
                    </a:schemeClr>
                  </a:glow>
                </a:effectLst>
                <a:cs typeface="B Nazanin" pitchFamily="2" charset="-78"/>
              </a:rPr>
              <a:t> </a:t>
            </a:r>
          </a:p>
        </p:txBody>
      </p:sp>
      <p:sp>
        <p:nvSpPr>
          <p:cNvPr id="6" name="TextBox 5"/>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2</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4">
                                            <p:txEl>
                                              <p:pRg st="1" end="1"/>
                                            </p:txEl>
                                          </p:spTgt>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p:cTn id="17" dur="1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4">
                                            <p:txEl>
                                              <p:pRg st="2" end="2"/>
                                            </p:txEl>
                                          </p:spTgt>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p:cTn id="22" dur="1000" fill="hold"/>
                                        <p:tgtEl>
                                          <p:spTgt spid="4">
                                            <p:txEl>
                                              <p:pRg st="3" end="3"/>
                                            </p:txEl>
                                          </p:spTgt>
                                        </p:tgtEl>
                                        <p:attrNameLst>
                                          <p:attrName>ppt_w</p:attrName>
                                        </p:attrNameLst>
                                      </p:cBhvr>
                                      <p:tavLst>
                                        <p:tav tm="0">
                                          <p:val>
                                            <p:strVal val="#ppt_w*0.70"/>
                                          </p:val>
                                        </p:tav>
                                        <p:tav tm="100000">
                                          <p:val>
                                            <p:strVal val="#ppt_w"/>
                                          </p:val>
                                        </p:tav>
                                      </p:tavLst>
                                    </p:anim>
                                    <p:anim calcmode="lin" valueType="num">
                                      <p:cBhvr>
                                        <p:cTn id="23" dur="1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24" dur="1000"/>
                                        <p:tgtEl>
                                          <p:spTgt spid="4">
                                            <p:txEl>
                                              <p:pRg st="3" end="3"/>
                                            </p:txEl>
                                          </p:spTgt>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p:cTn id="27" dur="1000" fill="hold"/>
                                        <p:tgtEl>
                                          <p:spTgt spid="4">
                                            <p:txEl>
                                              <p:pRg st="4" end="4"/>
                                            </p:txEl>
                                          </p:spTgt>
                                        </p:tgtEl>
                                        <p:attrNameLst>
                                          <p:attrName>ppt_w</p:attrName>
                                        </p:attrNameLst>
                                      </p:cBhvr>
                                      <p:tavLst>
                                        <p:tav tm="0">
                                          <p:val>
                                            <p:strVal val="#ppt_w*0.70"/>
                                          </p:val>
                                        </p:tav>
                                        <p:tav tm="100000">
                                          <p:val>
                                            <p:strVal val="#ppt_w"/>
                                          </p:val>
                                        </p:tav>
                                      </p:tavLst>
                                    </p:anim>
                                    <p:anim calcmode="lin" valueType="num">
                                      <p:cBhvr>
                                        <p:cTn id="28" dur="1000" fill="hold"/>
                                        <p:tgtEl>
                                          <p:spTgt spid="4">
                                            <p:txEl>
                                              <p:pRg st="4" end="4"/>
                                            </p:txEl>
                                          </p:spTgt>
                                        </p:tgtEl>
                                        <p:attrNameLst>
                                          <p:attrName>ppt_h</p:attrName>
                                        </p:attrNameLst>
                                      </p:cBhvr>
                                      <p:tavLst>
                                        <p:tav tm="0">
                                          <p:val>
                                            <p:strVal val="#ppt_h"/>
                                          </p:val>
                                        </p:tav>
                                        <p:tav tm="100000">
                                          <p:val>
                                            <p:strVal val="#ppt_h"/>
                                          </p:val>
                                        </p:tav>
                                      </p:tavLst>
                                    </p:anim>
                                    <p:animEffect transition="in" filter="fade">
                                      <p:cBhvr>
                                        <p:cTn id="29" dur="1000"/>
                                        <p:tgtEl>
                                          <p:spTgt spid="4">
                                            <p:txEl>
                                              <p:pRg st="4" end="4"/>
                                            </p:txEl>
                                          </p:spTgt>
                                        </p:tgtEl>
                                      </p:cBhvr>
                                    </p:animEffect>
                                  </p:childTnLst>
                                </p:cTn>
                              </p:par>
                            </p:childTnLst>
                          </p:cTn>
                        </p:par>
                        <p:par>
                          <p:cTn id="30" fill="hold">
                            <p:stCondLst>
                              <p:cond delay="1000"/>
                            </p:stCondLst>
                            <p:childTnLst>
                              <p:par>
                                <p:cTn id="31" presetID="53"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00042"/>
            <a:ext cx="9144000" cy="4267200"/>
          </a:xfrm>
          <a:prstGeom prst="rect">
            <a:avLst/>
          </a:prstGeom>
        </p:spPr>
        <p:txBody>
          <a:bodyPr/>
          <a:lstStyle/>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6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اللَّهُمَّ إِنِّي أَسْأَلُكَ بِاسْمِكَ</a:t>
            </a:r>
            <a:endParaRPr kumimoji="0" lang="en-US" sz="6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6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مُصَوِّرُ يَا مُقَدِّرُ يَا مُدَبِّرُ يَا مُطَهِّرُ </a:t>
            </a:r>
            <a:endParaRPr kumimoji="0" lang="en-US" sz="6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6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مُنَوِّرُ يَا مُيَسِّرُ يَا مُبَشِّرُ يَا مُنْذِرُ </a:t>
            </a:r>
            <a:endParaRPr kumimoji="0" lang="en-US" sz="6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6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مُقَدِّمُ يَا مُؤَخِّرُ</a:t>
            </a:r>
            <a:r>
              <a:rPr kumimoji="0" lang="en-US" sz="3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mn-cs"/>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25</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1406" y="428604"/>
            <a:ext cx="8915400" cy="4267200"/>
          </a:xfrm>
          <a:prstGeom prst="rect">
            <a:avLst/>
          </a:prstGeom>
        </p:spPr>
        <p:txBody>
          <a:bodyPr/>
          <a:lstStyle/>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رَبَّ الْبَيْتِ الْحَرَامِ يَا رَبَّ الشَّهْرِ الْحَرَامِ </a:t>
            </a:r>
            <a:endParaRPr kumimoji="0" lang="en-US"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رَبَّ الْبَلَدِ الْحَرَامِ يَا رَبَّ الرُّكْنِ وَ الْمَقَامِ </a:t>
            </a:r>
            <a:endParaRPr kumimoji="0" lang="en-US"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رَبَّ الْمَشْعَرِ الْحَرَامِ يَا رَبَّ الْمَسْجِدِ الْحَرَامِ </a:t>
            </a:r>
            <a:endParaRPr kumimoji="0" lang="en-US"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رَبَّ الْحِلِّ وَ الْحَرَامِ يَا رَبَّ النُّورِ وَ الظَّلامِ </a:t>
            </a:r>
            <a:endParaRPr kumimoji="0" lang="en-US"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رَبَّ التَّحِيَّةِ وَ السَّلامِ يَا رَبَّ الْقُدْرَةِ فِي الْأَنَامِ</a:t>
            </a:r>
            <a:r>
              <a:rPr kumimoji="0" lang="en-US"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26</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66738" y="500042"/>
            <a:ext cx="8001000" cy="4267200"/>
          </a:xfrm>
          <a:prstGeom prst="rect">
            <a:avLst/>
          </a:prstGeom>
        </p:spPr>
        <p:txBody>
          <a:bodyPr>
            <a:normAutofit lnSpcReduction="10000"/>
          </a:bodyPr>
          <a:lstStyle/>
          <a:p>
            <a:pPr marL="274320" marR="0" lvl="0" indent="-274320" algn="ctr" defTabSz="914400" rtl="1"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أَحْكَمَ الْحَاكِمِينَ يَا أَعْدَلَ الْعَادِلِين</a:t>
            </a:r>
            <a:r>
              <a:rPr kumimoji="0" lang="fa-IR"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a:t>
            </a:r>
            <a:endParaRPr kumimoji="0" lang="en-US"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أَصْدَقَ الصَّادِقِينَ يَا أَطْهَرَ الطَّاهِرِينَ</a:t>
            </a:r>
            <a:endParaRPr kumimoji="0" lang="en-US"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أَحْسَنَ الْخَالِقِينَ يَا أَسْرَعَ الْحَاسِبِينَ </a:t>
            </a:r>
            <a:endParaRPr kumimoji="0" lang="en-US"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أَسْمَعَ السَّامِعِينَ يَا أَبْصَرَ النَّاظِرِينَ</a:t>
            </a:r>
            <a:endParaRPr kumimoji="0" lang="en-US"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أَشْفَعَ الشَّافِعِينَ يَا أَكْرَمَ الْأَكْرَمِينَ</a:t>
            </a:r>
            <a:r>
              <a:rPr kumimoji="0" lang="en-US"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27</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57158" y="447684"/>
            <a:ext cx="8572560" cy="4267200"/>
          </a:xfrm>
          <a:prstGeom prst="rect">
            <a:avLst/>
          </a:prstGeom>
        </p:spPr>
        <p:txBody>
          <a:bodyPr/>
          <a:lstStyle/>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عِمَادَ مَنْ لا عِمَادَ لَهُ يَا سَنَدَ مَنْ لا سَنَدَ لَهُ يَا ذُخْرَ مَنْ لا ذُخْرَ لَهُ يَا حِرْزَ مَنْ لا حِرْزَ لَهُ يَا غِيَاثَ مَنْ لا غِيَاثَ لَهُ يَا فَخْرَ مَنْ لا فَخْرَ لَهُ يَا عِزَّ مَنْ لا عِزَّ لَهُ يَا مُعِينَ مَنْ لا مُعِينَ لَهُ يَا أَنِيسَ مَنْ لا أَنِيسَ لَهُ يَا أَمَانَ مَنْ لا أَمَانَ لَهُ</a:t>
            </a:r>
            <a:r>
              <a:rPr kumimoji="0" lang="en-US"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28</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03238" y="384183"/>
            <a:ext cx="8183562" cy="4187825"/>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اللَّهُمَّ إِنِّي أَسْأَلُكَ بِاسْمِكَ</a:t>
            </a:r>
            <a:endParaRPr kumimoji="0" lang="en-US" sz="6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عَاصِمُ يَا قَائِمُ يَا دَائِمُ يَا رَاحِمُ </a:t>
            </a:r>
            <a:endParaRPr kumimoji="0" lang="en-US" sz="6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سَالِمُ يَا حَاكِمُ يَا عَالِمُ يَا قَاسِمُ</a:t>
            </a:r>
            <a:endParaRPr kumimoji="0" lang="en-US" sz="6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قَابِضُ يَا بَاسِطُ</a:t>
            </a:r>
            <a:endParaRPr kumimoji="0" lang="en-US" sz="6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29</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57158" y="500042"/>
            <a:ext cx="8429684" cy="4267200"/>
          </a:xfrm>
          <a:prstGeom prst="rect">
            <a:avLst/>
          </a:prstGeom>
        </p:spPr>
        <p:txBody>
          <a:bodyPr/>
          <a:lstStyle/>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49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Nazanin" pitchFamily="2" charset="-78"/>
              </a:rPr>
              <a:t> </a:t>
            </a:r>
            <a:r>
              <a:rPr kumimoji="0" lang="ar-SA"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عَاصِمَ مَنِ اسْتَعْصَمَهُ يَا رَاحِمَ مَنِ اسْتَرْحَمَهُ يَا غَافِرَ مَنِ اسْتَغْفَرَهُ يَا نَاصِرَ مَنِ اسْتَنْصَرَهُ يَا حَافِظَ مَنِ اسْتَحْفَظَهُ يَا مُكْرِمَ مَنِ اسْتَكْرَمَهُ يَا مُرْشِدَ مَنِ اسْتَرْشَدَهُ يَا صَرِيخَ مَنِ اسْتَصْرَخَهُ يَا مُعِينَ مَنِ اسْتَعَانَهُ يَا مُغِيثَ مَنِ اسْتَغَاثَهُ</a:t>
            </a:r>
            <a:endParaRPr kumimoji="0" lang="en-US"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l" defTabSz="914400" rtl="0" eaLnBrk="1" fontAlgn="auto" latinLnBrk="0" hangingPunct="1">
              <a:lnSpc>
                <a:spcPct val="90000"/>
              </a:lnSpc>
              <a:spcBef>
                <a:spcPts val="600"/>
              </a:spcBef>
              <a:spcAft>
                <a:spcPts val="0"/>
              </a:spcAft>
              <a:buClr>
                <a:schemeClr val="accent2"/>
              </a:buClr>
              <a:buSzPct val="85000"/>
              <a:buFont typeface="Wingdings 2"/>
              <a:buChar char=""/>
              <a:tabLst/>
              <a:defRPr/>
            </a:pPr>
            <a:endParaRPr kumimoji="0" lang="en-US" sz="2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mn-cs"/>
            </a:endParaRP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30</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5" presetClass="entr" presetSubtype="0" fill="hold" grpId="1"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376246"/>
            <a:ext cx="9144000" cy="4267200"/>
          </a:xfrm>
          <a:prstGeom prst="rect">
            <a:avLst/>
          </a:prstGeom>
        </p:spPr>
        <p:txBody>
          <a:bodyPr>
            <a:normAutofit lnSpcReduction="10000"/>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عَزِيزا لا يُضَامُ يَا لَطِيفا لا يُرَامُ</a:t>
            </a:r>
            <a:endParaRPr kumimoji="0" lang="en-US"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قَيُّوما لا يَنَامُ يَا دَائِما لا يَفُوتُ</a:t>
            </a:r>
            <a:endParaRPr kumimoji="0" lang="en-US"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حَيّا لا يَمُوتُ يَا مَلِكا لا يَزُولُ</a:t>
            </a:r>
            <a:endParaRPr kumimoji="0" lang="en-US"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بَاقِيا لا يَفْنَى يَا عَالِما لا يَجْهَلُ</a:t>
            </a:r>
            <a:endParaRPr kumimoji="0" lang="en-US"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صَمَدا لا يُطْعَمُ يَا قَوِيّا لا يَضْعُفُ</a:t>
            </a:r>
            <a:r>
              <a:rPr kumimoji="0" lang="en-US"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31</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376246"/>
            <a:ext cx="9144000" cy="4267200"/>
          </a:xfrm>
          <a:prstGeom prst="rect">
            <a:avLst/>
          </a:prstGeom>
        </p:spPr>
        <p:txBody>
          <a:bodyPr>
            <a:normAutofit/>
          </a:bodyPr>
          <a:lstStyle/>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6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اللَّهُمَّ إِنِّي أَسْأَلُكَ بِاسْمِكَ</a:t>
            </a:r>
            <a:r>
              <a:rPr kumimoji="0" lang="ar-SA" sz="8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Nazanin" pitchFamily="2" charset="-78"/>
              </a:rPr>
              <a:t> </a:t>
            </a:r>
            <a:endParaRPr kumimoji="0" lang="en-US" sz="6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6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أَحَدُ يَا وَاحِدُ يَا شَاهِدُ يَا مَاجِدُ</a:t>
            </a:r>
            <a:endParaRPr kumimoji="0" lang="en-US" sz="6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6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حَامِدُ يَا رَاشِدُ يَا بَاعِثُ يَا وَارِثُ </a:t>
            </a:r>
            <a:endParaRPr kumimoji="0" lang="en-US" sz="6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6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ضَارُّ يَا نَافِعُ</a:t>
            </a:r>
            <a:endParaRPr kumimoji="0" lang="en-US" sz="6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32</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28596" y="285728"/>
            <a:ext cx="8358246" cy="4267200"/>
          </a:xfrm>
          <a:prstGeom prst="rect">
            <a:avLst/>
          </a:prstGeom>
        </p:spPr>
        <p:txBody>
          <a:bodyPr/>
          <a:lstStyle/>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أَعْظَمَ مِنْ كُلِّ عَظِيمٍ يَا أَكْرَمَ مِنْ كُلِّ كَرِيمٍ يَا أَرْحَمَ مِنْ كُلِّ رَحِيمٍ يَا أَعْلَمَ مِنْ كُلِّ عَلِيمٍ </a:t>
            </a: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أَحْكَمَ مِنْ كُلِّ حَكِيمٍ يَا أَقْدَمَ مِنْ كُلِّ قَدِيمٍ </a:t>
            </a:r>
            <a:r>
              <a:rPr kumimoji="0" lang="ar-SA"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أَكْبَرَ مِنْ كُلِّ كَبِيرٍ يَا أَلْطَفَ مِنْ كُلِّ لَطِيفٍ يَا أَجَلَّ مِنْ كُلِّ جَلِيلٍ يَا أَعَزَّ مِنْ كُلِّ عَزِيزٍ</a:t>
            </a:r>
            <a:endParaRPr kumimoji="0" lang="en-US"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33</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03238" y="428604"/>
            <a:ext cx="8183562" cy="4187825"/>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كَرِيمَ الصَّفْحِ يَا عَظِيمَ الْمَنِّ </a:t>
            </a:r>
            <a:endParaRPr kumimoji="0" lang="en-US"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كَثِيرَ الْخَيْرِ يَا قَدِيمَ الْفَضْلِ </a:t>
            </a:r>
            <a:endParaRPr kumimoji="0" lang="en-US"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دَائِمَ اللُّطْفِ يَا لَطِيفَ الصُّنْعِ </a:t>
            </a:r>
            <a:endParaRPr kumimoji="0" lang="en-US"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مُنَفِّسَ الْكَرْبِ يَا كَاشِفَ الضُّرِّ </a:t>
            </a:r>
            <a:endParaRPr kumimoji="0" lang="en-US"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مَالِكَ الْمُلْكِ يَا قَاضِيَ الْحَقِّ</a:t>
            </a:r>
            <a:r>
              <a:rPr kumimoji="0" lang="en-US"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34</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0" y="590560"/>
            <a:ext cx="8001000" cy="4267200"/>
          </a:xfrm>
          <a:prstGeom prst="rect">
            <a:avLst/>
          </a:prstGeom>
        </p:spPr>
        <p:txBody>
          <a:bodyPr>
            <a:normAutofit lnSpcReduction="10000"/>
          </a:bodyPr>
          <a:lstStyle/>
          <a:p>
            <a:pPr marL="274320" marR="0" lvl="0" indent="-274320" algn="ctr" defTabSz="914400" rtl="0" eaLnBrk="1" fontAlgn="auto" latinLnBrk="0" hangingPunct="1">
              <a:lnSpc>
                <a:spcPct val="100000"/>
              </a:lnSpc>
              <a:spcBef>
                <a:spcPts val="600"/>
              </a:spcBef>
              <a:spcAft>
                <a:spcPts val="0"/>
              </a:spcAft>
              <a:buClr>
                <a:schemeClr val="tx1"/>
              </a:buClr>
              <a:buSzPct val="85000"/>
              <a:buFont typeface="Wingdings" pitchFamily="2" charset="2"/>
              <a:buNone/>
              <a:tabLst/>
              <a:defRPr/>
            </a:pPr>
            <a:r>
              <a:rPr kumimoji="0" lang="ar-SA"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Zar" pitchFamily="2" charset="-78"/>
              </a:rPr>
              <a:t> </a:t>
            </a:r>
            <a:r>
              <a:rPr kumimoji="0" lang="ar-SA"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خَيْرَ الْغَافِرِينَ يَا خَيْرَ الْفَاتِحِينَ </a:t>
            </a:r>
            <a:endParaRPr kumimoji="0" lang="en-US"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tx1"/>
              </a:buClr>
              <a:buSzPct val="85000"/>
              <a:buFont typeface="Wingdings" pitchFamily="2" charset="2"/>
              <a:buNone/>
              <a:tabLst/>
              <a:defRPr/>
            </a:pPr>
            <a:r>
              <a:rPr kumimoji="0" lang="ar-SA"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خَيْرَ النَّاصِرِينَ يَا خَيْرَالْحَاكِمِينَ </a:t>
            </a:r>
            <a:endParaRPr kumimoji="0" lang="en-US"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tx1"/>
              </a:buClr>
              <a:buSzPct val="85000"/>
              <a:buFont typeface="Wingdings" pitchFamily="2" charset="2"/>
              <a:buNone/>
              <a:tabLst/>
              <a:defRPr/>
            </a:pPr>
            <a:r>
              <a:rPr kumimoji="0" lang="ar-SA"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خَيْرَ الرَّازِقِينَ يَا خَيْرَ الْوَارِثِينَ</a:t>
            </a:r>
            <a:endParaRPr kumimoji="0" lang="en-US"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tx1"/>
              </a:buClr>
              <a:buSzPct val="85000"/>
              <a:buFont typeface="Wingdings" pitchFamily="2" charset="2"/>
              <a:buNone/>
              <a:tabLst/>
              <a:defRPr/>
            </a:pPr>
            <a:r>
              <a:rPr kumimoji="0" lang="ar-SA"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خَيْرَ الْحَامِدِينَ يَا خَيْرَ الذَّاكِرِينَ</a:t>
            </a:r>
            <a:endParaRPr kumimoji="0" lang="en-US"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tx1"/>
              </a:buClr>
              <a:buSzPct val="85000"/>
              <a:buFont typeface="Wingdings" pitchFamily="2" charset="2"/>
              <a:buNone/>
              <a:tabLst/>
              <a:defRPr/>
            </a:pPr>
            <a:r>
              <a:rPr kumimoji="0" lang="ar-SA"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خَيْرَ الْمُنْزِلِينَ يَا خَيْرَ الْمُحْسِنِينَ</a:t>
            </a:r>
            <a:endParaRPr kumimoji="0" lang="en-US" sz="51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p:txBody>
      </p:sp>
      <p:sp>
        <p:nvSpPr>
          <p:cNvPr id="4" name="TextBox 3"/>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3</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14282" y="428604"/>
            <a:ext cx="8715436" cy="42672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مَنْ هُوَ فِي عَهْدِهِ وَفِيٌّ يَا مَنْ هُوَ فِي وَفَائِهِ قَوِيٌّ</a:t>
            </a:r>
            <a:endParaRPr kumimoji="0" lang="en-US" sz="4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مَنْ هُوَ فِي قُوَّتِهِ عَلِيٌّ يَا مَنْ هُوَ فِي عُلُوِّهِ قَرِيبٌ </a:t>
            </a:r>
            <a:endParaRPr kumimoji="0" lang="en-US" sz="4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مَنْ هُوَ فِي قُرْبِهِ لَطِيفٌ يَا مَنْ هُوَ فِي لُطْفِهِ شَرِيفٌ </a:t>
            </a:r>
            <a:endParaRPr kumimoji="0" lang="en-US" sz="4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مَنْ هُوَ فِي شَرَفِهِ عَزِيزٌ يَا مَنْ هُوَ فِي عِزِّهِ عَظِيمٌ</a:t>
            </a:r>
            <a:endParaRPr kumimoji="0" lang="en-US" sz="4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مَنْ هُوَ فِي عَظَمَتِهِ مَجِيدٌ يَا مَنْ هُوَ فِي مَجْدِهِ حَمِيد</a:t>
            </a:r>
            <a:r>
              <a:rPr kumimoji="0" lang="ar-SA" sz="4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Nazanin" pitchFamily="2" charset="-78"/>
              </a:rPr>
              <a:t>ٌ</a:t>
            </a:r>
            <a:r>
              <a:rPr kumimoji="0" lang="en-US" sz="2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mn-cs"/>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35</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428604"/>
            <a:ext cx="9144000" cy="42672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اللَّهُمَّ إِنِّي أَسْأَلُكَ بِاسْمِكَ</a:t>
            </a:r>
            <a:endParaRPr kumimoji="0" lang="en-US" sz="6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كَافِي يَا شَافِي يَا وَافِي يَا مُعَافِي يَا هَادِي يَا دَاعِي يَا قَاضِي يَا رَاضِي </a:t>
            </a:r>
            <a:endParaRPr kumimoji="0" lang="en-US" sz="6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عَالِي يَا بَاقِي</a:t>
            </a:r>
            <a:r>
              <a:rPr kumimoji="0" lang="en-US" sz="6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36</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14282" y="-52382"/>
            <a:ext cx="8643998" cy="4267200"/>
          </a:xfrm>
          <a:prstGeom prst="rect">
            <a:avLst/>
          </a:prstGeom>
        </p:spPr>
        <p:txBody>
          <a:bodyPr/>
          <a:lstStyle/>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مَنْ كُلُّ شَيْ‏ءٍ خَاضِعٌ لَهُ يَا مَنْ كُلُّ شَيْ‏ءٍ خَاشِعٌ لَهُ</a:t>
            </a:r>
            <a:endParaRPr kumimoji="0" lang="en-US" sz="4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مَنْ كُلُّ شَيْ‏ءٍ كَائِنٌ لَهُ يَا مَنْ كُلُّ شَيْ‏ءٍ مَوْجُودٌ بِهِ</a:t>
            </a:r>
            <a:endParaRPr kumimoji="0" lang="en-US" sz="4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4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مَنْ كُلُّ شَيْ‏ءٍ مُنِيبٌ إِلَيْهِ يَا مَنْ كُلُّ شَيْ‏ءٍ خَائِفٌ مِنْهُ يَا مَنْ كُلُّ شَيْ‏ءٍ قَائِمٌ بِهِ يَا مَنْ كُلُّ شَيْ‏ءٍ صَائِرٌ إِلَيْهِ يَا مَنْ كُلُّ شَيْ‏ءٍ يُسَبِّحُ بِحَمْدِهِ يَا مَنْ كُلُّ </a:t>
            </a:r>
            <a:r>
              <a:rPr kumimoji="0" lang="fa-IR" sz="4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شَ</a:t>
            </a:r>
            <a:r>
              <a:rPr kumimoji="0" lang="ar-SA" sz="4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يْ‏ءٍ هَالِكٌ إِلا وَجْهَهُ</a:t>
            </a:r>
            <a:r>
              <a:rPr kumimoji="0" lang="en-US" sz="4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mn-cs"/>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37</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85720" y="428604"/>
            <a:ext cx="8572560" cy="42672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مَنْ لامَفَرَّ إِلا إِلَيْهِ يَا مَنْ لا مَفْزَعَ إِلا إِلَيْهِ </a:t>
            </a:r>
            <a:endParaRPr kumimoji="0" lang="en-US"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مَنْ لا مَقْصَدَ إِلا إِلَيْهِ يَا مَنْ لا مَنْجَى مِنْهُ إِلا إِلَيْهِ يَا مَنْ لا يُرْغَبُ إِلا إِلَيْهِ يَا مَنْ لا حَوْلَ وَ لا قُوَّةَ إِلا بِهِ </a:t>
            </a: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مَنْ لا يُسْتَعَانُ إِلا بِهِ يَا مَنْ لا يُتَوَكَّلُ إِلا عَلَيْهِ يَا مَنْ لا يُرْجَى إِلا هُوَ يَا مَنْ لا يُعْبَدُ إِلا هُو</a:t>
            </a:r>
            <a:r>
              <a:rPr kumimoji="0" lang="en-US"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38</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03238" y="455621"/>
            <a:ext cx="8183562" cy="4187825"/>
          </a:xfrm>
          <a:prstGeom prst="rect">
            <a:avLst/>
          </a:prstGeom>
        </p:spPr>
        <p:txBody>
          <a:bodyPr/>
          <a:lstStyle/>
          <a:p>
            <a:pPr marL="274320" marR="0" lvl="0" indent="-274320" algn="ctr" defTabSz="914400" rtl="1"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خَيْرَ الْمَرْهُوبِينَ يَا خَيْرَ الْمَرْغُوبِين</a:t>
            </a:r>
            <a:r>
              <a:rPr kumimoji="0" lang="fa-IR" sz="4600" b="0" i="0" u="none" strike="noStrike" kern="1200" cap="none" spc="0" normalizeH="0" baseline="0" noProof="0" smtClean="0">
                <a:ln>
                  <a:solidFill>
                    <a:schemeClr val="tx1"/>
                  </a:solidFill>
                </a:ln>
                <a:effectLst>
                  <a:glow rad="101600">
                    <a:schemeClr val="accent2">
                      <a:satMod val="175000"/>
                      <a:alpha val="40000"/>
                    </a:schemeClr>
                  </a:glow>
                </a:effectLst>
                <a:uLnTx/>
                <a:uFillTx/>
                <a:latin typeface="+mn-lt"/>
                <a:ea typeface="+mn-ea"/>
                <a:cs typeface="B Nazanin" pitchFamily="2" charset="-78"/>
              </a:rPr>
              <a:t>َ</a:t>
            </a:r>
            <a:endParaRPr kumimoji="0" lang="en-US" sz="4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خَيْرَ الْمَطْلُوبِينَ يَا خَيْرَ الْمَسْئُولِينَ</a:t>
            </a:r>
            <a:endParaRPr kumimoji="0" lang="en-US" sz="4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خَيْرَ الْمَقْصُودِينَ يَا خَيْرَ الْمَذْكُورِينَ</a:t>
            </a:r>
            <a:endParaRPr kumimoji="0" lang="en-US" sz="4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خَيْرَ الْمَشْكُورِينَ يَا خَيْرَ الْمَحْبُوبِينَ </a:t>
            </a:r>
            <a:endParaRPr kumimoji="0" lang="en-US" sz="4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خَيْرَ الْمَدْعُوِّينَ يَا خَيْرَ الْمُسْتَأْنِسِينَ</a:t>
            </a:r>
            <a:endParaRPr kumimoji="0" lang="en-US" sz="4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39</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03238" y="527059"/>
            <a:ext cx="8183562" cy="4187825"/>
          </a:xfrm>
          <a:prstGeom prst="rect">
            <a:avLst/>
          </a:prstGeom>
        </p:spPr>
        <p:txBody>
          <a:bodyPr>
            <a:normAutofit lnSpcReduction="10000"/>
          </a:bodyPr>
          <a:lstStyle/>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72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اللَّهُمَّ إِنِّي أَسْأَلُكَ بِاسْمِكَ </a:t>
            </a:r>
            <a:endParaRPr kumimoji="0" lang="en-US" sz="72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72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غَافِرُ يَا سَاتِرُ يَا قَادِرُ يَا قَاهِرُ يَا فَاطِرُ يَا كَاسِرُ يَا جَابِرُ</a:t>
            </a:r>
            <a:endParaRPr kumimoji="0" lang="en-US" sz="72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72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ذَاكِرُ يَا نَاظِرُ يَا نَاصِرُ</a:t>
            </a:r>
            <a:r>
              <a:rPr kumimoji="0" lang="en-US" sz="42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mn-cs"/>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40</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85720" y="376246"/>
            <a:ext cx="8643998" cy="4267200"/>
          </a:xfrm>
          <a:prstGeom prst="rect">
            <a:avLst/>
          </a:prstGeom>
        </p:spPr>
        <p:txBody>
          <a:bodyPr/>
          <a:lstStyle/>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مَنْ خَلَقَ فَسَوَّى يَا مَنْ قَدَّرَ فَهَدَى</a:t>
            </a:r>
            <a:endParaRPr kumimoji="0" lang="en-US"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مَنْ يَكْشِفُ الْبَلْوَى يَا مَنْ يَسْمَعُ النَّجْوَى يَا مَنْ يُنْقِذُ الْغَرْقَى يَا مَنْ يُنْجِي الْهَلْكَى يَا مَنْ يَشْفِي الْمَرْضَى يَا مَنْ أَضْحَكَ وَ أَبْكَى </a:t>
            </a:r>
            <a:r>
              <a:rPr kumimoji="0" lang="ar-SA" sz="4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مَنْ أَمَاتَ وَ أَحْيَا يَا مَنْ خَلَقَ الزَّوْجَيْنِ الذَّكَرَ وَ الْأُنْثَى</a:t>
            </a:r>
            <a:r>
              <a:rPr kumimoji="0" lang="en-US" sz="4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a:t>
            </a:r>
          </a:p>
        </p:txBody>
      </p:sp>
      <p:sp>
        <p:nvSpPr>
          <p:cNvPr id="4" name="TextBox 3"/>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41</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447684"/>
            <a:ext cx="9144000" cy="42672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مَنْ فِي الْبَرِّ وَ الْبَحْرِ سَبِيلُهُ يَا مَنْ فِي الْآفَاقِ آيَاتُهُ </a:t>
            </a:r>
            <a:endParaRPr kumimoji="0" lang="en-US" sz="4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مَنْ فِي الْآيَاتِ بُرْهَانُهُ يَا مَنْ فِي الْمَمَاتِ قُدْرَتُهُ </a:t>
            </a:r>
            <a:endParaRPr kumimoji="0" lang="en-US"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مَنْ فِي الْقُبُورِ عِبْرَتُهُ يَا مَنْ فِي الْقِيَامَةِ مُلْكُهُ </a:t>
            </a:r>
            <a:endParaRPr kumimoji="0" lang="en-US"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مَنْ فِي الْحِسَابِ هَيْبَتُهُ يَا مَنْ فِي الْمِيزَانِ قَضَاؤُهُ </a:t>
            </a:r>
            <a:endParaRPr kumimoji="0" lang="en-US"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مَنْ فِي الْجَنَّةِ ثَوَابُهُ يَا مَنْ فِي النَّارِ عِقَابُهُ</a:t>
            </a:r>
            <a:endParaRPr kumimoji="0" lang="en-US"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42</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85720" y="447684"/>
            <a:ext cx="8572560" cy="4481514"/>
          </a:xfrm>
          <a:prstGeom prst="rect">
            <a:avLst/>
          </a:prstGeom>
        </p:spPr>
        <p:txBody>
          <a:bodyPr/>
          <a:lstStyle/>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3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مَنْ إِلَيْهِ يَهْرُبُ الْخَائِفُونَ يَا مَنْ إِلَيْهِ يَفْزَعُ الْمُذْنِبُونَ </a:t>
            </a:r>
            <a:endParaRPr kumimoji="0" lang="en-US" sz="3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3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مَنْ إِلَيْهِ يَقْصِدُ الْمُنِيبُونَ يَا مَنْ إِلَيْهِ يَرْغَبُ الزَّاهِدُونَ</a:t>
            </a:r>
            <a:endParaRPr kumimoji="0" lang="en-US" sz="3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3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مَنْ إِلَيْهِ يَلْجَأُ الْمُتَحَيِّرُونَ يَا مَنْ بِهِ يَسْتَأْنِسُ الْمُرِيدُونَ </a:t>
            </a:r>
            <a:endParaRPr kumimoji="0" lang="en-US" sz="3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3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مَنْ بِهِ يَفْتَخِرُ الْمُحِبُّونَ يَا مَنْ فِي عَفْوِهِ يَطْمَعُ الْخَاطِئُونَ</a:t>
            </a:r>
            <a:endParaRPr kumimoji="0" lang="en-US" sz="3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50000"/>
              </a:lnSpc>
              <a:spcBef>
                <a:spcPts val="600"/>
              </a:spcBef>
              <a:spcAft>
                <a:spcPts val="0"/>
              </a:spcAft>
              <a:buClr>
                <a:schemeClr val="accent2"/>
              </a:buClr>
              <a:buSzPct val="85000"/>
              <a:buFont typeface="Wingdings" pitchFamily="2" charset="2"/>
              <a:buNone/>
              <a:tabLst/>
              <a:defRPr/>
            </a:pPr>
            <a:r>
              <a:rPr kumimoji="0" lang="ar-SA" sz="3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مَنْ إِلَيْهِ يَسْكُنُ الْمُوقِنُونَ يَا مَنْ عَلَيْهِ يَتَوَكَّلُ الْمُتَوَكِّلُونَ</a:t>
            </a:r>
            <a:endParaRPr kumimoji="0" lang="en-US" sz="36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43</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376246"/>
            <a:ext cx="8577263" cy="42672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اللَّهُمَّ إِنِّي أَسْأَلُكَ بِاسْمِكَ</a:t>
            </a:r>
            <a:endParaRPr kumimoji="0" lang="en-US" sz="6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حَبِيبُ يَا طَبِيبُ يَا قَرِيبُ يَا رَقِيبُ يَا حَسِيبُ يَا مَهِيبُ [مُهِيبُ‏] يَا مُثِيبُ يَا مُجِيبُ يَا خَبِيرُ يَا بَصِيرُ</a:t>
            </a:r>
            <a:r>
              <a:rPr kumimoji="0" lang="en-US" sz="6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44</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14282" y="661998"/>
            <a:ext cx="8534400" cy="4267200"/>
          </a:xfrm>
          <a:prstGeom prst="rect">
            <a:avLst/>
          </a:prstGeom>
        </p:spPr>
        <p:txBody>
          <a:bodyPr/>
          <a:lstStyle/>
          <a:p>
            <a:pPr marL="274320" marR="0" lvl="0" indent="-274320" algn="ctr" defTabSz="914400" rtl="0" eaLnBrk="1" fontAlgn="auto" latinLnBrk="0" hangingPunct="1">
              <a:lnSpc>
                <a:spcPct val="90000"/>
              </a:lnSpc>
              <a:spcBef>
                <a:spcPts val="600"/>
              </a:spcBef>
              <a:spcAft>
                <a:spcPts val="0"/>
              </a:spcAft>
              <a:buClr>
                <a:schemeClr val="tx1"/>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مَنْ لَهُ الْعِزَّةُ وَ الْجَمَالُ يَا مَنْ لَهُ الْقُدْرَةُ وَ الْكَمَالُ يَا مَنْ لَهُ الْمُلْكُ وَ الْجَلالُ يَا مَنْ هُوَ الْكَبِيرُ الْمُتَعَالِ يَا مُنْشِئَ السَّحَابِ الثِّقَالِ يَا مَنْ هُوَ شَدِيدُ الْمِحَالِ يَا مَنْ هُوَ سَرِيعُ الْحِسَابِ يَا مَنْ هُوَ شَدِيدُ الْعِقَابِ يَا مَنْ عِنْدَهُ حُسْنُ الثَّوَابِ يَا مَنْ عِنْدَهُ أَمُّ الْكِتَابِ</a:t>
            </a:r>
            <a:r>
              <a:rPr kumimoji="0" lang="en-US"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a:t>
            </a:r>
          </a:p>
        </p:txBody>
      </p:sp>
      <p:sp>
        <p:nvSpPr>
          <p:cNvPr id="5" name="TextBox 4"/>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4</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9122"/>
            <a:ext cx="9144000" cy="4267200"/>
          </a:xfrm>
          <a:prstGeom prst="rect">
            <a:avLst/>
          </a:prstGeom>
        </p:spPr>
        <p:txBody>
          <a:bodyPr/>
          <a:lstStyle/>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أَقْرَبَ مِنْ كُلِّ قَرِيبٍ يَا أَحَبَّ مِنْ كُلِّ حَبِيبٍ </a:t>
            </a:r>
            <a:endParaRPr kumimoji="0" lang="en-US"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أَبْصَرَ مِنْ كُلِّ بَصِيرٍ يَا أَخْبَرَ مِنْ كُلِّ خَبِيرٍ </a:t>
            </a:r>
            <a:endParaRPr kumimoji="0" lang="en-US"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أَشْرَفَ مِنْ كُلِّ شَرِيفٍ يَا أَرْفَعَ مِنْ كُلِّ رَفِيعٍ</a:t>
            </a:r>
            <a:endParaRPr kumimoji="0" lang="en-US"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أَقْوَى مِنْ كُلِّ قَوِيٍّ يَا أَغْنَى مِنْ كُلِّ غَنِيٍّ </a:t>
            </a:r>
            <a:endParaRPr kumimoji="0" lang="en-US"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9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أَجْوَدَ مِنْ كُلِّ جَوَادٍ يَا أَرْأَفَ مِنْ كُلِّ رَءُوفٍ</a:t>
            </a:r>
            <a:r>
              <a:rPr kumimoji="0" lang="en-US"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45</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428604"/>
            <a:ext cx="9144000" cy="42672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غَالِبا غَيْرَ مَغْلُوبٍ يَا صَانِعا غَيْرَ مَصْنُوعٍ </a:t>
            </a:r>
            <a:endParaRPr kumimoji="0" lang="en-US"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خَالِقا غَيْرَ مَخْلُوقٍ يَا مَالِكا غَيْرَ مَمْلُوكٍ</a:t>
            </a:r>
            <a:endParaRPr kumimoji="0" lang="en-US"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قَاهِرا غَيْرَ مَقْهُورٍ يَا رَافِعا غَيْرَ مَرْفُوعٍ </a:t>
            </a:r>
            <a:endParaRPr kumimoji="0" lang="en-US"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حَافِظا غَيْرَ مَحْفُوظٍ يَا نَاصِرا غَيْرَ مَنْصُورٍ </a:t>
            </a:r>
            <a:endParaRPr kumimoji="0" lang="en-US"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شَاهِدا غَيْرَ غَائِبٍ يَا قَرِيبا غَيْرَ بَعِيدٍ</a:t>
            </a:r>
            <a:endParaRPr kumimoji="0" lang="en-US"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46</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376246"/>
            <a:ext cx="9144000" cy="42672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نُورَ النُّورِ يَا مُنَوِّرَ النُّورِ يَا خَالِقَ النُّورِ</a:t>
            </a:r>
            <a:endParaRPr kumimoji="0" lang="en-US" sz="6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مُدَبِّرَ النُّورِ يَا مُقَدِّرَ النُّورِ يَا نُورَ كُلِّ نُورٍ </a:t>
            </a:r>
            <a:endParaRPr kumimoji="0" lang="en-US"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نُورا قَبْلَ كُلِّ نُورٍ يَا نُورا بَعْدَ كُلِّ نُورٍ </a:t>
            </a:r>
            <a:endParaRPr kumimoji="0" lang="en-US" sz="6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54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نُورا فَوْقَ كُلِّ نُورٍ يَا نُورا لَيْسَ كَمِثْلِهِ نُورٌ</a:t>
            </a:r>
            <a:r>
              <a:rPr kumimoji="0" lang="en-US" sz="32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mn-cs"/>
              </a:rPr>
              <a:t> </a:t>
            </a: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47</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428604"/>
            <a:ext cx="8534400" cy="42672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عَطَاؤُهُ شَرِيفٌ يَا مَنْ فِعْلُهُ لَطِيفٌ </a:t>
            </a:r>
            <a:endPar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لُطْفُهُ مُقِيمٌ يَا مَنْ إِحْسَانُهُ قَدِيمٌ</a:t>
            </a:r>
            <a:endPar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يَا مَنْ قَوْلُهُ حَقٌّ </a:t>
            </a:r>
            <a:r>
              <a:rPr kumimoji="0" lang="ar-SA" sz="48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a:t>
            </a: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مَنْ وَعْدُهُ صِدْقٌ </a:t>
            </a:r>
            <a:endPar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يَا مَنْ عَفْوُهُ فَضْلٌ يَا مَنْ عَذَابُهُ عَدْلٌ</a:t>
            </a:r>
            <a:endPar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rPr>
              <a:t> يَا مَنْ ذِكْرُهُ حُلْوٌ يَا مَنْ فَضْلُهُ عَمِيمٌ</a:t>
            </a:r>
            <a:endParaRPr kumimoji="0" lang="en-US" sz="4800" b="0" i="0" u="none" strike="noStrike" kern="1200" cap="none" spc="0" normalizeH="0" baseline="0" noProof="0" dirty="0" smtClean="0">
              <a:ln>
                <a:solidFill>
                  <a:schemeClr val="tx1"/>
                </a:solidFill>
              </a:ln>
              <a:solidFill>
                <a:schemeClr val="tx1"/>
              </a:solidFill>
              <a:effectLst>
                <a:glow rad="101600">
                  <a:schemeClr val="accent2">
                    <a:satMod val="175000"/>
                    <a:alpha val="40000"/>
                  </a:schemeClr>
                </a:glow>
              </a:effectLst>
              <a:uLnTx/>
              <a:uFillTx/>
              <a:latin typeface="+mn-lt"/>
              <a:ea typeface="+mn-ea"/>
              <a:cs typeface="B Nazanin" pitchFamily="2" charset="-78"/>
            </a:endParaRP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48</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500042"/>
            <a:ext cx="7429552" cy="6001643"/>
          </a:xfrm>
          <a:prstGeom prst="rect">
            <a:avLst/>
          </a:prstGeom>
          <a:noFill/>
        </p:spPr>
        <p:txBody>
          <a:bodyPr wrap="square" rtlCol="0">
            <a:spAutoFit/>
          </a:bodyPr>
          <a:lstStyle/>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سُبْحانَكَ يا لا إِلهَ إِلّا أنْتَ الْغَوْثَ الْغَوْثَ خَلِّصْنا مِنَ النّارِ</a:t>
            </a:r>
          </a:p>
          <a:p>
            <a:pPr algn="ctr" rtl="1"/>
            <a:r>
              <a:rPr lang="fa-IR" sz="9600" dirty="0" smtClean="0">
                <a:ln>
                  <a:solidFill>
                    <a:schemeClr val="tx2">
                      <a:lumMod val="25000"/>
                    </a:schemeClr>
                  </a:solidFill>
                </a:ln>
                <a:solidFill>
                  <a:srgbClr val="FFC000"/>
                </a:solidFill>
                <a:effectLst>
                  <a:glow rad="228600">
                    <a:schemeClr val="accent6">
                      <a:satMod val="175000"/>
                      <a:alpha val="40000"/>
                    </a:schemeClr>
                  </a:glow>
                </a:effectLst>
                <a:cs typeface="Andalus" pitchFamily="2" charset="-78"/>
              </a:rPr>
              <a:t>يا رَبِّ</a:t>
            </a:r>
            <a:endParaRPr lang="en-US" sz="9600" dirty="0">
              <a:ln>
                <a:solidFill>
                  <a:schemeClr val="tx2">
                    <a:lumMod val="25000"/>
                  </a:schemeClr>
                </a:solidFill>
              </a:ln>
              <a:solidFill>
                <a:srgbClr val="FFC000"/>
              </a:solidFill>
              <a:effectLst>
                <a:glow rad="228600">
                  <a:schemeClr val="accent6">
                    <a:satMod val="175000"/>
                    <a:alpha val="40000"/>
                  </a:schemeClr>
                </a:glow>
              </a:effectLst>
              <a:cs typeface="Andalus"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428604"/>
            <a:ext cx="9144000" cy="4267200"/>
          </a:xfrm>
          <a:prstGeom prst="rect">
            <a:avLst/>
          </a:prstGeom>
        </p:spPr>
        <p:txBody>
          <a:bodyPr/>
          <a:lstStyle/>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اللَّهُمَّ إِنِّي أَسْأَلُكَ بِاسْمِكَ</a:t>
            </a:r>
            <a:endParaRPr kumimoji="0" lang="en-US" sz="6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مُسَهِّلُ يَا مُفَصِّلُ يَا مُبَدِّلُ يَا مُذَلِّلُ </a:t>
            </a:r>
            <a:endParaRPr kumimoji="0" lang="en-US" sz="6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يَا مُنَزِّلُ يَا مُنَوِّلُ يَا مُفْضِلُ يَا مُجْزِلُ</a:t>
            </a:r>
            <a:endParaRPr kumimoji="0" lang="en-US" sz="6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a:p>
            <a:pPr marL="274320" marR="0" lvl="0" indent="-274320" algn="ctr" defTabSz="914400" rtl="0" eaLnBrk="1" fontAlgn="auto" latinLnBrk="0" hangingPunct="1">
              <a:lnSpc>
                <a:spcPct val="100000"/>
              </a:lnSpc>
              <a:spcBef>
                <a:spcPts val="600"/>
              </a:spcBef>
              <a:spcAft>
                <a:spcPts val="0"/>
              </a:spcAft>
              <a:buClr>
                <a:schemeClr val="accent2"/>
              </a:buClr>
              <a:buSzPct val="85000"/>
              <a:buFont typeface="Wingdings" pitchFamily="2" charset="2"/>
              <a:buNone/>
              <a:tabLst/>
              <a:defRPr/>
            </a:pPr>
            <a:r>
              <a:rPr kumimoji="0" lang="ar-SA" sz="6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rPr>
              <a:t> يَا مُمْهِلُ يَا مُجْمِلُ</a:t>
            </a:r>
            <a:endParaRPr kumimoji="0" lang="en-US" sz="6000" b="0" i="0" u="none" strike="noStrike" kern="1200" cap="none" spc="0" normalizeH="0" baseline="0" noProof="0" dirty="0" smtClean="0">
              <a:ln>
                <a:solidFill>
                  <a:schemeClr val="tx1"/>
                </a:solidFill>
              </a:ln>
              <a:effectLst>
                <a:glow rad="101600">
                  <a:schemeClr val="accent2">
                    <a:satMod val="175000"/>
                    <a:alpha val="40000"/>
                  </a:schemeClr>
                </a:glow>
              </a:effectLst>
              <a:uLnTx/>
              <a:uFillTx/>
              <a:latin typeface="+mn-lt"/>
              <a:ea typeface="+mn-ea"/>
              <a:cs typeface="B Nazanin" pitchFamily="2" charset="-78"/>
            </a:endParaRPr>
          </a:p>
        </p:txBody>
      </p:sp>
      <p:sp>
        <p:nvSpPr>
          <p:cNvPr id="3" name="TextBox 2"/>
          <p:cNvSpPr txBox="1"/>
          <p:nvPr/>
        </p:nvSpPr>
        <p:spPr>
          <a:xfrm>
            <a:off x="7215206" y="5214950"/>
            <a:ext cx="1285884" cy="1323439"/>
          </a:xfrm>
          <a:prstGeom prst="rect">
            <a:avLst/>
          </a:prstGeom>
          <a:noFill/>
          <a:ln>
            <a:solidFill>
              <a:schemeClr val="tx2">
                <a:lumMod val="50000"/>
              </a:schemeClr>
            </a:solidFill>
          </a:ln>
          <a:effectLst>
            <a:glow rad="228600">
              <a:schemeClr val="accent2">
                <a:satMod val="175000"/>
                <a:alpha val="40000"/>
              </a:schemeClr>
            </a:glo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rPr>
              <a:t>49</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cs typeface="B Ferdosi" pitchFamily="2" charset="-78"/>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190</TotalTime>
  <Words>5822</Words>
  <Application>Microsoft Office PowerPoint</Application>
  <PresentationFormat>On-screen Show (4:3)</PresentationFormat>
  <Paragraphs>644</Paragraphs>
  <Slides>203</Slides>
  <Notes>1</Notes>
  <HiddenSlides>0</HiddenSlides>
  <MMClips>0</MMClips>
  <ScaleCrop>false</ScaleCrop>
  <HeadingPairs>
    <vt:vector size="4" baseType="variant">
      <vt:variant>
        <vt:lpstr>Theme</vt:lpstr>
      </vt:variant>
      <vt:variant>
        <vt:i4>2</vt:i4>
      </vt:variant>
      <vt:variant>
        <vt:lpstr>Slide Titles</vt:lpstr>
      </vt:variant>
      <vt:variant>
        <vt:i4>203</vt:i4>
      </vt:variant>
    </vt:vector>
  </HeadingPairs>
  <TitlesOfParts>
    <vt:vector size="205" baseType="lpstr">
      <vt:lpstr>Paper</vt:lpstr>
      <vt:lpstr>Solstice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Net</dc:creator>
  <cp:lastModifiedBy>111</cp:lastModifiedBy>
  <cp:revision>37</cp:revision>
  <dcterms:created xsi:type="dcterms:W3CDTF">2011-08-20T13:49:34Z</dcterms:created>
  <dcterms:modified xsi:type="dcterms:W3CDTF">2015-07-04T06:42:31Z</dcterms:modified>
</cp:coreProperties>
</file>